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notesSlides/notesSlide3.xml" ContentType="application/vnd.openxmlformats-officedocument.presentationml.notesSlide+xml"/>
  <Override PartName="/ppt/embeddings/oleObject4.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310" r:id="rId2"/>
    <p:sldId id="265" r:id="rId3"/>
    <p:sldId id="311" r:id="rId4"/>
    <p:sldId id="257" r:id="rId5"/>
    <p:sldId id="309" r:id="rId6"/>
    <p:sldId id="259" r:id="rId7"/>
    <p:sldId id="260" r:id="rId8"/>
    <p:sldId id="292" r:id="rId9"/>
    <p:sldId id="296" r:id="rId10"/>
    <p:sldId id="293" r:id="rId11"/>
    <p:sldId id="284" r:id="rId12"/>
    <p:sldId id="298" r:id="rId13"/>
    <p:sldId id="291" r:id="rId14"/>
    <p:sldId id="299" r:id="rId15"/>
    <p:sldId id="330" r:id="rId16"/>
    <p:sldId id="307" r:id="rId17"/>
    <p:sldId id="300" r:id="rId18"/>
    <p:sldId id="301" r:id="rId19"/>
    <p:sldId id="331" r:id="rId20"/>
    <p:sldId id="266" r:id="rId21"/>
    <p:sldId id="302" r:id="rId22"/>
    <p:sldId id="338" r:id="rId23"/>
    <p:sldId id="312" r:id="rId24"/>
    <p:sldId id="344" r:id="rId25"/>
    <p:sldId id="303" r:id="rId26"/>
    <p:sldId id="315" r:id="rId27"/>
    <p:sldId id="319" r:id="rId28"/>
    <p:sldId id="320" r:id="rId29"/>
    <p:sldId id="317" r:id="rId30"/>
    <p:sldId id="318" r:id="rId31"/>
    <p:sldId id="321" r:id="rId32"/>
    <p:sldId id="342" r:id="rId33"/>
    <p:sldId id="305" r:id="rId34"/>
    <p:sldId id="314" r:id="rId35"/>
    <p:sldId id="333" r:id="rId36"/>
    <p:sldId id="346" r:id="rId37"/>
    <p:sldId id="336" r:id="rId38"/>
    <p:sldId id="345" r:id="rId39"/>
    <p:sldId id="339" r:id="rId40"/>
    <p:sldId id="340" r:id="rId41"/>
    <p:sldId id="341" r:id="rId42"/>
    <p:sldId id="267" r:id="rId43"/>
    <p:sldId id="324" r:id="rId44"/>
    <p:sldId id="326" r:id="rId45"/>
    <p:sldId id="323" r:id="rId46"/>
    <p:sldId id="327" r:id="rId47"/>
    <p:sldId id="325" r:id="rId48"/>
    <p:sldId id="335" r:id="rId49"/>
    <p:sldId id="334" r:id="rId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97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30" autoAdjust="0"/>
    <p:restoredTop sz="91071" autoAdjust="0"/>
  </p:normalViewPr>
  <p:slideViewPr>
    <p:cSldViewPr snapToObjects="1">
      <p:cViewPr>
        <p:scale>
          <a:sx n="140" d="100"/>
          <a:sy n="140" d="100"/>
        </p:scale>
        <p:origin x="-888" y="-136"/>
      </p:cViewPr>
      <p:guideLst>
        <p:guide orient="horz" pos="2160"/>
        <p:guide pos="2976"/>
      </p:guideLst>
    </p:cSldViewPr>
  </p:slideViewPr>
  <p:notesTextViewPr>
    <p:cViewPr>
      <p:scale>
        <a:sx n="100" d="100"/>
        <a:sy n="100" d="100"/>
      </p:scale>
      <p:origin x="0" y="0"/>
    </p:cViewPr>
  </p:notesTextViewPr>
  <p:sorterViewPr>
    <p:cViewPr>
      <p:scale>
        <a:sx n="125" d="100"/>
        <a:sy n="125" d="100"/>
      </p:scale>
      <p:origin x="0" y="793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printerSettings" Target="printerSettings/printerSettings1.bin"/><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D3C5F2B-550F-1844-AFC2-6D3FBB3AD2E9}" type="datetimeFigureOut">
              <a:rPr lang="en-US" smtClean="0"/>
              <a:t>7/29/17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90280D0-E230-CF40-B108-E6BB3E30C58A}" type="slidenum">
              <a:rPr lang="en-US" smtClean="0"/>
              <a:t>‹#›</a:t>
            </a:fld>
            <a:endParaRPr lang="en-US"/>
          </a:p>
        </p:txBody>
      </p:sp>
    </p:spTree>
    <p:extLst>
      <p:ext uri="{BB962C8B-B14F-4D97-AF65-F5344CB8AC3E}">
        <p14:creationId xmlns:p14="http://schemas.microsoft.com/office/powerpoint/2010/main" val="386956163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C2FA37-549C-B340-9228-0FFC87DA4C38}" type="slidenum">
              <a:rPr lang="en-US"/>
              <a:pPr/>
              <a:t>1</a:t>
            </a:fld>
            <a:endParaRPr lang="en-US"/>
          </a:p>
        </p:txBody>
      </p:sp>
      <p:sp>
        <p:nvSpPr>
          <p:cNvPr id="1024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02403" name="Rectangle 3"/>
          <p:cNvSpPr>
            <a:spLocks noGrp="1" noChangeArrowheads="1"/>
          </p:cNvSpPr>
          <p:nvPr>
            <p:ph type="body" idx="1"/>
          </p:nvPr>
        </p:nvSpPr>
        <p:spPr/>
        <p:txBody>
          <a:bodyPr/>
          <a:lstStyle/>
          <a:p>
            <a:endParaRPr lang="en-US"/>
          </a:p>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0280D0-E230-CF40-B108-E6BB3E30C58A}" type="slidenum">
              <a:rPr lang="en-US" smtClean="0"/>
              <a:t>15</a:t>
            </a:fld>
            <a:endParaRPr lang="en-US"/>
          </a:p>
        </p:txBody>
      </p:sp>
    </p:spTree>
    <p:extLst>
      <p:ext uri="{BB962C8B-B14F-4D97-AF65-F5344CB8AC3E}">
        <p14:creationId xmlns:p14="http://schemas.microsoft.com/office/powerpoint/2010/main" val="909514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961313E-98C9-0344-B561-7AD31B6BFAE4}" type="datetimeFigureOut">
              <a:rPr lang="en-US" smtClean="0"/>
              <a:t>7/29/17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C0F0E1-28E6-5E47-ACC1-D669D6553C27}" type="slidenum">
              <a:rPr lang="en-US" smtClean="0"/>
              <a:t>‹#›</a:t>
            </a:fld>
            <a:endParaRPr lang="en-US"/>
          </a:p>
        </p:txBody>
      </p:sp>
    </p:spTree>
    <p:extLst>
      <p:ext uri="{BB962C8B-B14F-4D97-AF65-F5344CB8AC3E}">
        <p14:creationId xmlns:p14="http://schemas.microsoft.com/office/powerpoint/2010/main" val="3014489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961313E-98C9-0344-B561-7AD31B6BFAE4}" type="datetimeFigureOut">
              <a:rPr lang="en-US" smtClean="0"/>
              <a:t>7/29/17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C0F0E1-28E6-5E47-ACC1-D669D6553C27}" type="slidenum">
              <a:rPr lang="en-US" smtClean="0"/>
              <a:t>‹#›</a:t>
            </a:fld>
            <a:endParaRPr lang="en-US"/>
          </a:p>
        </p:txBody>
      </p:sp>
    </p:spTree>
    <p:extLst>
      <p:ext uri="{BB962C8B-B14F-4D97-AF65-F5344CB8AC3E}">
        <p14:creationId xmlns:p14="http://schemas.microsoft.com/office/powerpoint/2010/main" val="1777862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961313E-98C9-0344-B561-7AD31B6BFAE4}" type="datetimeFigureOut">
              <a:rPr lang="en-US" smtClean="0"/>
              <a:t>7/29/17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C0F0E1-28E6-5E47-ACC1-D669D6553C27}" type="slidenum">
              <a:rPr lang="en-US" smtClean="0"/>
              <a:t>‹#›</a:t>
            </a:fld>
            <a:endParaRPr lang="en-US"/>
          </a:p>
        </p:txBody>
      </p:sp>
    </p:spTree>
    <p:extLst>
      <p:ext uri="{BB962C8B-B14F-4D97-AF65-F5344CB8AC3E}">
        <p14:creationId xmlns:p14="http://schemas.microsoft.com/office/powerpoint/2010/main" val="8981009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593367"/>
            <a:ext cx="85206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536633"/>
            <a:ext cx="85206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3577869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961313E-98C9-0344-B561-7AD31B6BFAE4}" type="datetimeFigureOut">
              <a:rPr lang="en-US" smtClean="0"/>
              <a:t>7/29/17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C0F0E1-28E6-5E47-ACC1-D669D6553C27}" type="slidenum">
              <a:rPr lang="en-US" smtClean="0"/>
              <a:t>‹#›</a:t>
            </a:fld>
            <a:endParaRPr lang="en-US"/>
          </a:p>
        </p:txBody>
      </p:sp>
    </p:spTree>
    <p:extLst>
      <p:ext uri="{BB962C8B-B14F-4D97-AF65-F5344CB8AC3E}">
        <p14:creationId xmlns:p14="http://schemas.microsoft.com/office/powerpoint/2010/main" val="29117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61313E-98C9-0344-B561-7AD31B6BFAE4}" type="datetimeFigureOut">
              <a:rPr lang="en-US" smtClean="0"/>
              <a:t>7/29/17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C0F0E1-28E6-5E47-ACC1-D669D6553C27}" type="slidenum">
              <a:rPr lang="en-US" smtClean="0"/>
              <a:t>‹#›</a:t>
            </a:fld>
            <a:endParaRPr lang="en-US"/>
          </a:p>
        </p:txBody>
      </p:sp>
    </p:spTree>
    <p:extLst>
      <p:ext uri="{BB962C8B-B14F-4D97-AF65-F5344CB8AC3E}">
        <p14:creationId xmlns:p14="http://schemas.microsoft.com/office/powerpoint/2010/main" val="1189426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961313E-98C9-0344-B561-7AD31B6BFAE4}" type="datetimeFigureOut">
              <a:rPr lang="en-US" smtClean="0"/>
              <a:t>7/29/17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C0F0E1-28E6-5E47-ACC1-D669D6553C27}" type="slidenum">
              <a:rPr lang="en-US" smtClean="0"/>
              <a:t>‹#›</a:t>
            </a:fld>
            <a:endParaRPr lang="en-US"/>
          </a:p>
        </p:txBody>
      </p:sp>
    </p:spTree>
    <p:extLst>
      <p:ext uri="{BB962C8B-B14F-4D97-AF65-F5344CB8AC3E}">
        <p14:creationId xmlns:p14="http://schemas.microsoft.com/office/powerpoint/2010/main" val="1335220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961313E-98C9-0344-B561-7AD31B6BFAE4}" type="datetimeFigureOut">
              <a:rPr lang="en-US" smtClean="0"/>
              <a:t>7/29/17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2C0F0E1-28E6-5E47-ACC1-D669D6553C27}" type="slidenum">
              <a:rPr lang="en-US" smtClean="0"/>
              <a:t>‹#›</a:t>
            </a:fld>
            <a:endParaRPr lang="en-US"/>
          </a:p>
        </p:txBody>
      </p:sp>
    </p:spTree>
    <p:extLst>
      <p:ext uri="{BB962C8B-B14F-4D97-AF65-F5344CB8AC3E}">
        <p14:creationId xmlns:p14="http://schemas.microsoft.com/office/powerpoint/2010/main" val="1863841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961313E-98C9-0344-B561-7AD31B6BFAE4}" type="datetimeFigureOut">
              <a:rPr lang="en-US" smtClean="0"/>
              <a:t>7/29/17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2C0F0E1-28E6-5E47-ACC1-D669D6553C27}" type="slidenum">
              <a:rPr lang="en-US" smtClean="0"/>
              <a:t>‹#›</a:t>
            </a:fld>
            <a:endParaRPr lang="en-US"/>
          </a:p>
        </p:txBody>
      </p:sp>
    </p:spTree>
    <p:extLst>
      <p:ext uri="{BB962C8B-B14F-4D97-AF65-F5344CB8AC3E}">
        <p14:creationId xmlns:p14="http://schemas.microsoft.com/office/powerpoint/2010/main" val="880595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61313E-98C9-0344-B561-7AD31B6BFAE4}" type="datetimeFigureOut">
              <a:rPr lang="en-US" smtClean="0"/>
              <a:t>7/29/17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2C0F0E1-28E6-5E47-ACC1-D669D6553C27}" type="slidenum">
              <a:rPr lang="en-US" smtClean="0"/>
              <a:t>‹#›</a:t>
            </a:fld>
            <a:endParaRPr lang="en-US"/>
          </a:p>
        </p:txBody>
      </p:sp>
    </p:spTree>
    <p:extLst>
      <p:ext uri="{BB962C8B-B14F-4D97-AF65-F5344CB8AC3E}">
        <p14:creationId xmlns:p14="http://schemas.microsoft.com/office/powerpoint/2010/main" val="1527985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961313E-98C9-0344-B561-7AD31B6BFAE4}" type="datetimeFigureOut">
              <a:rPr lang="en-US" smtClean="0"/>
              <a:t>7/29/17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C0F0E1-28E6-5E47-ACC1-D669D6553C27}" type="slidenum">
              <a:rPr lang="en-US" smtClean="0"/>
              <a:t>‹#›</a:t>
            </a:fld>
            <a:endParaRPr lang="en-US"/>
          </a:p>
        </p:txBody>
      </p:sp>
    </p:spTree>
    <p:extLst>
      <p:ext uri="{BB962C8B-B14F-4D97-AF65-F5344CB8AC3E}">
        <p14:creationId xmlns:p14="http://schemas.microsoft.com/office/powerpoint/2010/main" val="3667147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961313E-98C9-0344-B561-7AD31B6BFAE4}" type="datetimeFigureOut">
              <a:rPr lang="en-US" smtClean="0"/>
              <a:t>7/29/17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C0F0E1-28E6-5E47-ACC1-D669D6553C27}" type="slidenum">
              <a:rPr lang="en-US" smtClean="0"/>
              <a:t>‹#›</a:t>
            </a:fld>
            <a:endParaRPr lang="en-US"/>
          </a:p>
        </p:txBody>
      </p:sp>
    </p:spTree>
    <p:extLst>
      <p:ext uri="{BB962C8B-B14F-4D97-AF65-F5344CB8AC3E}">
        <p14:creationId xmlns:p14="http://schemas.microsoft.com/office/powerpoint/2010/main" val="337792018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61313E-98C9-0344-B561-7AD31B6BFAE4}" type="datetimeFigureOut">
              <a:rPr lang="en-US" smtClean="0"/>
              <a:t>7/29/17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C0F0E1-28E6-5E47-ACC1-D669D6553C27}" type="slidenum">
              <a:rPr lang="en-US" smtClean="0"/>
              <a:t>‹#›</a:t>
            </a:fld>
            <a:endParaRPr lang="en-US"/>
          </a:p>
        </p:txBody>
      </p:sp>
    </p:spTree>
    <p:extLst>
      <p:ext uri="{BB962C8B-B14F-4D97-AF65-F5344CB8AC3E}">
        <p14:creationId xmlns:p14="http://schemas.microsoft.com/office/powerpoint/2010/main" val="9458122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8.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9.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oleObject" Target="../embeddings/oleObject3.bin"/><Relationship Id="rId5" Type="http://schemas.openxmlformats.org/officeDocument/2006/relationships/image" Target="../media/image10.emf"/><Relationship Id="rId6" Type="http://schemas.openxmlformats.org/officeDocument/2006/relationships/hyperlink" Target="http://www.ohmslawcalculator.com/led-resistor-calculator" TargetMode="External"/><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allaboutcircuits.com/technical-articles/switch-bounce-how-to-deal-with-i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apuder/iot-workshop"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arduino.cc/en/Main/Software" TargetMode="Externa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21.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g"/><Relationship Id="rId3" Type="http://schemas.openxmlformats.org/officeDocument/2006/relationships/hyperlink" Target="http://www.apiste-global.com/fsv/technology_fsv/detail/id=1188"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hyperlink" Target="http://irq5.io/2012/07/27/infrared-remote-control-protocols-part-1/" TargetMode="External"/><Relationship Id="rId4" Type="http://schemas.openxmlformats.org/officeDocument/2006/relationships/hyperlink" Target="http://www.vishay.com/docs/80071/dataform.pdf" TargetMode="External"/><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9" Type="http://schemas.openxmlformats.org/officeDocument/2006/relationships/image" Target="../media/image41.png"/><Relationship Id="rId10"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uino4projects.com/arduino-simulator/"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arstechnica.com/information-technology/2017/06/internet-cameras-expose-private-video-feeds-and-remote-controls/" TargetMode="External"/><Relationship Id="rId3" Type="http://schemas.openxmlformats.org/officeDocument/2006/relationships/hyperlink" Target="https://en.wikipedia.org/wiki/Mirai_(malware"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raspberrypi.org/" TargetMode="External"/><Relationship Id="rId4" Type="http://schemas.openxmlformats.org/officeDocument/2006/relationships/image" Target="../media/image4.jpg"/><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hyperlink" Target="https://www.arduino.cc/"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52DE931E-FBD5-414A-A529-93354C757BE1}" type="slidenum">
              <a:rPr lang="en-US"/>
              <a:pPr/>
              <a:t>1</a:t>
            </a:fld>
            <a:endParaRPr lang="en-US"/>
          </a:p>
        </p:txBody>
      </p:sp>
      <p:sp>
        <p:nvSpPr>
          <p:cNvPr id="101378" name="Line 2"/>
          <p:cNvSpPr>
            <a:spLocks noChangeShapeType="1"/>
          </p:cNvSpPr>
          <p:nvPr/>
        </p:nvSpPr>
        <p:spPr bwMode="auto">
          <a:xfrm>
            <a:off x="0" y="685800"/>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1379" name="Text Box 3"/>
          <p:cNvSpPr txBox="1">
            <a:spLocks noChangeArrowheads="1"/>
          </p:cNvSpPr>
          <p:nvPr/>
        </p:nvSpPr>
        <p:spPr bwMode="auto">
          <a:xfrm>
            <a:off x="1371600" y="152400"/>
            <a:ext cx="6019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dirty="0" smtClean="0"/>
              <a:t>	</a:t>
            </a:r>
            <a:r>
              <a:rPr lang="en-US" dirty="0"/>
              <a:t>				Arno Puder</a:t>
            </a:r>
          </a:p>
        </p:txBody>
      </p:sp>
      <p:sp>
        <p:nvSpPr>
          <p:cNvPr id="101380" name="WordArt 4"/>
          <p:cNvSpPr>
            <a:spLocks noChangeArrowheads="1" noChangeShapeType="1" noTextEdit="1"/>
          </p:cNvSpPr>
          <p:nvPr/>
        </p:nvSpPr>
        <p:spPr bwMode="auto">
          <a:xfrm>
            <a:off x="533400" y="2438400"/>
            <a:ext cx="8153400" cy="15240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4400" i="1" kern="10" spc="880" dirty="0" smtClean="0">
                <a:gradFill rotWithShape="0">
                  <a:gsLst>
                    <a:gs pos="0">
                      <a:srgbClr val="AAAAAA"/>
                    </a:gs>
                    <a:gs pos="100000">
                      <a:srgbClr val="FFFFFF"/>
                    </a:gs>
                  </a:gsLst>
                  <a:lin ang="5400000" scaled="1"/>
                </a:gradFill>
                <a:effectLst>
                  <a:outerShdw blurRad="63500" dist="46662" dir="3284183" algn="ctr" rotWithShape="0">
                    <a:srgbClr val="4D4D4D">
                      <a:alpha val="80000"/>
                    </a:srgbClr>
                  </a:outerShdw>
                </a:effectLst>
                <a:latin typeface="Arial Black"/>
                <a:ea typeface="Arial Black"/>
                <a:cs typeface="Arial Black"/>
              </a:rPr>
              <a:t>Internet of Things</a:t>
            </a:r>
            <a:endParaRPr lang="en-US" sz="4400" i="1" kern="10" spc="880" dirty="0">
              <a:gradFill rotWithShape="0">
                <a:gsLst>
                  <a:gs pos="0">
                    <a:srgbClr val="AAAAAA"/>
                  </a:gs>
                  <a:gs pos="100000">
                    <a:srgbClr val="FFFFFF"/>
                  </a:gs>
                </a:gsLst>
                <a:lin ang="5400000" scaled="1"/>
              </a:gradFill>
              <a:effectLst>
                <a:outerShdw blurRad="63500" dist="46662" dir="3284183" algn="ctr" rotWithShape="0">
                  <a:srgbClr val="4D4D4D">
                    <a:alpha val="80000"/>
                  </a:srgbClr>
                </a:outerShdw>
              </a:effectLst>
              <a:latin typeface="Arial Black"/>
              <a:ea typeface="Arial Black"/>
              <a:cs typeface="Arial Black"/>
            </a:endParaRPr>
          </a:p>
        </p:txBody>
      </p:sp>
      <p:sp>
        <p:nvSpPr>
          <p:cNvPr id="2" name="TextBox 1"/>
          <p:cNvSpPr txBox="1"/>
          <p:nvPr/>
        </p:nvSpPr>
        <p:spPr>
          <a:xfrm>
            <a:off x="2209800" y="4876800"/>
            <a:ext cx="4754990" cy="369332"/>
          </a:xfrm>
          <a:prstGeom prst="rect">
            <a:avLst/>
          </a:prstGeom>
          <a:noFill/>
        </p:spPr>
        <p:txBody>
          <a:bodyPr wrap="none" rtlCol="0">
            <a:spAutoFit/>
          </a:bodyPr>
          <a:lstStyle/>
          <a:p>
            <a:r>
              <a:rPr lang="en-US" b="1" dirty="0" smtClean="0"/>
              <a:t>Introduction to </a:t>
            </a:r>
            <a:r>
              <a:rPr lang="en-US" b="1" dirty="0" err="1" smtClean="0"/>
              <a:t>Arduino</a:t>
            </a:r>
            <a:r>
              <a:rPr lang="en-US" b="1" dirty="0" smtClean="0"/>
              <a:t>-based Microcontrollers</a:t>
            </a:r>
            <a:endParaRPr lang="en-US" b="1" dirty="0"/>
          </a:p>
        </p:txBody>
      </p:sp>
    </p:spTree>
    <p:extLst>
      <p:ext uri="{BB962C8B-B14F-4D97-AF65-F5344CB8AC3E}">
        <p14:creationId xmlns:p14="http://schemas.microsoft.com/office/powerpoint/2010/main" val="27775308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Resistance</a:t>
            </a:r>
            <a:endParaRPr lang="en-US" dirty="0"/>
          </a:p>
        </p:txBody>
      </p:sp>
      <p:sp>
        <p:nvSpPr>
          <p:cNvPr id="3" name="Content Placeholder 2"/>
          <p:cNvSpPr>
            <a:spLocks noGrp="1"/>
          </p:cNvSpPr>
          <p:nvPr>
            <p:ph idx="1"/>
          </p:nvPr>
        </p:nvSpPr>
        <p:spPr/>
        <p:txBody>
          <a:bodyPr>
            <a:normAutofit fontScale="92500" lnSpcReduction="20000"/>
          </a:bodyPr>
          <a:lstStyle/>
          <a:p>
            <a:r>
              <a:rPr lang="en-US" dirty="0"/>
              <a:t>Materials that allow easy movement of electrons are called </a:t>
            </a:r>
            <a:r>
              <a:rPr lang="en-US" b="1" dirty="0" smtClean="0"/>
              <a:t>Conductors.</a:t>
            </a:r>
            <a:endParaRPr lang="en-US" dirty="0"/>
          </a:p>
          <a:p>
            <a:pPr lvl="1"/>
            <a:r>
              <a:rPr lang="en-US" dirty="0" smtClean="0"/>
              <a:t>E.g., copper</a:t>
            </a:r>
            <a:r>
              <a:rPr lang="en-US" dirty="0"/>
              <a:t>, silver, gold, </a:t>
            </a:r>
            <a:r>
              <a:rPr lang="en-US" dirty="0" smtClean="0"/>
              <a:t>aluminum.</a:t>
            </a:r>
            <a:endParaRPr lang="en-US" dirty="0"/>
          </a:p>
          <a:p>
            <a:r>
              <a:rPr lang="en-US" dirty="0"/>
              <a:t>Materials that do not allow easy movement of electrons are called </a:t>
            </a:r>
            <a:r>
              <a:rPr lang="en-US" b="1" dirty="0" smtClean="0"/>
              <a:t>Insulators.</a:t>
            </a:r>
            <a:endParaRPr lang="en-US" dirty="0"/>
          </a:p>
          <a:p>
            <a:pPr lvl="1"/>
            <a:r>
              <a:rPr lang="en-US" dirty="0" smtClean="0"/>
              <a:t>E.g., glass</a:t>
            </a:r>
            <a:r>
              <a:rPr lang="en-US" dirty="0"/>
              <a:t>, paper, </a:t>
            </a:r>
            <a:r>
              <a:rPr lang="en-US" dirty="0" smtClean="0"/>
              <a:t>rubber.</a:t>
            </a:r>
          </a:p>
          <a:p>
            <a:r>
              <a:rPr lang="en-US" dirty="0" smtClean="0"/>
              <a:t>Materials that are neither good conductors or good inductors provide </a:t>
            </a:r>
            <a:r>
              <a:rPr lang="en-US" b="1" dirty="0" smtClean="0"/>
              <a:t>Resistance</a:t>
            </a:r>
            <a:r>
              <a:rPr lang="en-US" dirty="0" smtClean="0"/>
              <a:t> to the movement of electrons.</a:t>
            </a:r>
            <a:endParaRPr lang="en-US" b="1" dirty="0" smtClean="0"/>
          </a:p>
          <a:p>
            <a:pPr lvl="1"/>
            <a:r>
              <a:rPr lang="en-US" dirty="0" smtClean="0"/>
              <a:t>E.g., carbon.</a:t>
            </a:r>
            <a:endParaRPr lang="en-US" b="1" dirty="0" smtClean="0"/>
          </a:p>
          <a:p>
            <a:r>
              <a:rPr lang="en-US" dirty="0" smtClean="0">
                <a:latin typeface="Times New Roman" charset="0"/>
                <a:ea typeface="ＭＳ Ｐゴシック" charset="0"/>
                <a:cs typeface="ＭＳ Ｐゴシック" charset="0"/>
              </a:rPr>
              <a:t>The unit of resistance is </a:t>
            </a:r>
            <a:r>
              <a:rPr lang="en-US" b="1" dirty="0" smtClean="0">
                <a:latin typeface="Times New Roman" charset="0"/>
                <a:ea typeface="ＭＳ Ｐゴシック" charset="0"/>
                <a:cs typeface="ＭＳ Ｐゴシック" charset="0"/>
              </a:rPr>
              <a:t>Ohm</a:t>
            </a:r>
            <a:r>
              <a:rPr lang="en-US" dirty="0" smtClean="0">
                <a:latin typeface="Times New Roman" charset="0"/>
                <a:ea typeface="ＭＳ Ｐゴシック" charset="0"/>
                <a:cs typeface="ＭＳ Ｐゴシック" charset="0"/>
              </a:rPr>
              <a:t> (</a:t>
            </a:r>
            <a:r>
              <a:rPr lang="en-US" dirty="0" err="1" smtClean="0">
                <a:latin typeface="Times New Roman" charset="0"/>
                <a:ea typeface="ＭＳ Ｐゴシック" charset="0"/>
                <a:cs typeface="ＭＳ Ｐゴシック" charset="0"/>
              </a:rPr>
              <a:t>Ω</a:t>
            </a:r>
            <a:r>
              <a:rPr lang="en-US" dirty="0" smtClean="0">
                <a:latin typeface="Times New Roman" charset="0"/>
                <a:ea typeface="ＭＳ Ｐゴシック" charset="0"/>
                <a:cs typeface="ＭＳ Ｐゴシック" charset="0"/>
              </a:rPr>
              <a:t>).</a:t>
            </a:r>
          </a:p>
        </p:txBody>
      </p:sp>
    </p:spTree>
    <p:extLst>
      <p:ext uri="{BB962C8B-B14F-4D97-AF65-F5344CB8AC3E}">
        <p14:creationId xmlns:p14="http://schemas.microsoft.com/office/powerpoint/2010/main" val="176750570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ea typeface="+mj-ea"/>
                <a:cs typeface="+mj-cs"/>
              </a:rPr>
              <a:t>Ohm’s Law</a:t>
            </a:r>
            <a:endParaRPr lang="en-US" dirty="0">
              <a:ea typeface="+mj-ea"/>
              <a:cs typeface="+mj-cs"/>
            </a:endParaRPr>
          </a:p>
        </p:txBody>
      </p:sp>
      <p:sp>
        <p:nvSpPr>
          <p:cNvPr id="31747" name="Content Placeholder 2"/>
          <p:cNvSpPr>
            <a:spLocks noGrp="1"/>
          </p:cNvSpPr>
          <p:nvPr>
            <p:ph idx="1"/>
          </p:nvPr>
        </p:nvSpPr>
        <p:spPr/>
        <p:txBody>
          <a:bodyPr>
            <a:normAutofit fontScale="92500" lnSpcReduction="20000"/>
          </a:bodyPr>
          <a:lstStyle/>
          <a:p>
            <a:pPr eaLnBrk="1" hangingPunct="1"/>
            <a:r>
              <a:rPr lang="en-US" dirty="0">
                <a:ea typeface="ＭＳ Ｐゴシック" charset="0"/>
                <a:cs typeface="ＭＳ Ｐゴシック" charset="0"/>
              </a:rPr>
              <a:t>A (linear) resistor is an element for </a:t>
            </a:r>
            <a:r>
              <a:rPr lang="en-US" dirty="0" smtClean="0">
                <a:ea typeface="ＭＳ Ｐゴシック" charset="0"/>
                <a:cs typeface="ＭＳ Ｐゴシック" charset="0"/>
              </a:rPr>
              <a:t>which:</a:t>
            </a:r>
            <a:br>
              <a:rPr lang="en-US" dirty="0" smtClean="0">
                <a:ea typeface="ＭＳ Ｐゴシック" charset="0"/>
                <a:cs typeface="ＭＳ Ｐゴシック" charset="0"/>
              </a:rPr>
            </a:br>
            <a:r>
              <a:rPr lang="en-US" dirty="0" smtClean="0">
                <a:ea typeface="ＭＳ Ｐゴシック" charset="0"/>
                <a:cs typeface="ＭＳ Ｐゴシック" charset="0"/>
              </a:rPr>
              <a:t/>
            </a:r>
            <a:br>
              <a:rPr lang="en-US" dirty="0" smtClean="0">
                <a:ea typeface="ＭＳ Ｐゴシック" charset="0"/>
                <a:cs typeface="ＭＳ Ｐゴシック" charset="0"/>
              </a:rPr>
            </a:br>
            <a:r>
              <a:rPr lang="en-US" dirty="0" smtClean="0">
                <a:ea typeface="ＭＳ Ｐゴシック" charset="0"/>
                <a:cs typeface="ＭＳ Ｐゴシック" charset="0"/>
              </a:rPr>
              <a:t/>
            </a:r>
            <a:br>
              <a:rPr lang="en-US" dirty="0" smtClean="0">
                <a:ea typeface="ＭＳ Ｐゴシック" charset="0"/>
                <a:cs typeface="ＭＳ Ｐゴシック" charset="0"/>
              </a:rPr>
            </a:br>
            <a:r>
              <a:rPr lang="en-US" dirty="0" smtClean="0">
                <a:ea typeface="ＭＳ Ｐゴシック" charset="0"/>
                <a:cs typeface="ＭＳ Ｐゴシック" charset="0"/>
              </a:rPr>
              <a:t/>
            </a:r>
            <a:br>
              <a:rPr lang="en-US" dirty="0" smtClean="0">
                <a:ea typeface="ＭＳ Ｐゴシック" charset="0"/>
                <a:cs typeface="ＭＳ Ｐゴシック" charset="0"/>
              </a:rPr>
            </a:br>
            <a:r>
              <a:rPr lang="en-US" dirty="0" smtClean="0">
                <a:ea typeface="ＭＳ Ｐゴシック" charset="0"/>
                <a:cs typeface="ＭＳ Ｐゴシック" charset="0"/>
              </a:rPr>
              <a:t>where:</a:t>
            </a:r>
            <a:br>
              <a:rPr lang="en-US" dirty="0" smtClean="0">
                <a:ea typeface="ＭＳ Ｐゴシック" charset="0"/>
                <a:cs typeface="ＭＳ Ｐゴシック" charset="0"/>
              </a:rPr>
            </a:br>
            <a:r>
              <a:rPr lang="en-US" dirty="0">
                <a:ea typeface="ＭＳ Ｐゴシック" charset="0"/>
                <a:cs typeface="ＭＳ Ｐゴシック" charset="0"/>
              </a:rPr>
              <a:t>	</a:t>
            </a:r>
            <a:r>
              <a:rPr lang="en-US" dirty="0" smtClean="0">
                <a:ea typeface="ＭＳ Ｐゴシック" charset="0"/>
                <a:cs typeface="ＭＳ Ｐゴシック" charset="0"/>
              </a:rPr>
              <a:t>	</a:t>
            </a:r>
            <a:r>
              <a:rPr lang="en-US" i="1" dirty="0" smtClean="0"/>
              <a:t>I	</a:t>
            </a:r>
            <a:r>
              <a:rPr lang="en-US" dirty="0" smtClean="0"/>
              <a:t>= Current in Amps</a:t>
            </a:r>
          </a:p>
          <a:p>
            <a:pPr marL="118872" indent="0">
              <a:buNone/>
            </a:pPr>
            <a:r>
              <a:rPr lang="en-US" dirty="0" smtClean="0"/>
              <a:t>		</a:t>
            </a:r>
            <a:r>
              <a:rPr lang="en-US" i="1" dirty="0" smtClean="0"/>
              <a:t>U	</a:t>
            </a:r>
            <a:r>
              <a:rPr lang="en-US" dirty="0" smtClean="0"/>
              <a:t>= EMF in Volts</a:t>
            </a:r>
          </a:p>
          <a:p>
            <a:pPr marL="118872" indent="0">
              <a:buNone/>
            </a:pPr>
            <a:r>
              <a:rPr lang="en-US" dirty="0" smtClean="0"/>
              <a:t>		</a:t>
            </a:r>
            <a:r>
              <a:rPr lang="en-US" i="1" dirty="0" smtClean="0"/>
              <a:t>R	</a:t>
            </a:r>
            <a:r>
              <a:rPr lang="en-US" dirty="0" smtClean="0"/>
              <a:t>= Resistance in Ohms </a:t>
            </a:r>
          </a:p>
          <a:p>
            <a:pPr eaLnBrk="1" hangingPunct="1"/>
            <a:r>
              <a:rPr lang="en-US" dirty="0" smtClean="0">
                <a:ea typeface="ＭＳ Ｐゴシック" charset="0"/>
                <a:cs typeface="ＭＳ Ｐゴシック" charset="0"/>
              </a:rPr>
              <a:t>The </a:t>
            </a:r>
            <a:r>
              <a:rPr lang="en-US" dirty="0">
                <a:ea typeface="ＭＳ Ｐゴシック" charset="0"/>
                <a:cs typeface="ＭＳ Ｐゴシック" charset="0"/>
              </a:rPr>
              <a:t>equation is known as </a:t>
            </a:r>
            <a:r>
              <a:rPr lang="en-US" b="1" dirty="0" smtClean="0">
                <a:ea typeface="ＭＳ Ｐゴシック" charset="0"/>
                <a:cs typeface="ＭＳ Ｐゴシック" charset="0"/>
              </a:rPr>
              <a:t>Ohm’s </a:t>
            </a:r>
            <a:r>
              <a:rPr lang="en-US" b="1" dirty="0">
                <a:ea typeface="ＭＳ Ｐゴシック" charset="0"/>
                <a:cs typeface="ＭＳ Ｐゴシック" charset="0"/>
              </a:rPr>
              <a:t>Law</a:t>
            </a:r>
            <a:r>
              <a:rPr lang="en-US" dirty="0" smtClean="0">
                <a:ea typeface="ＭＳ Ｐゴシック" charset="0"/>
                <a:cs typeface="ＭＳ Ｐゴシック" charset="0"/>
              </a:rPr>
              <a:t>.</a:t>
            </a:r>
            <a:endParaRPr lang="en-US" dirty="0">
              <a:ea typeface="ＭＳ Ｐゴシック" charset="0"/>
              <a:cs typeface="ＭＳ Ｐゴシック" charset="0"/>
            </a:endParaRPr>
          </a:p>
          <a:p>
            <a:pPr eaLnBrk="1" hangingPunct="1"/>
            <a:r>
              <a:rPr lang="en-US" dirty="0" smtClean="0">
                <a:ea typeface="ＭＳ Ｐゴシック" charset="0"/>
                <a:cs typeface="ＭＳ Ｐゴシック" charset="0"/>
              </a:rPr>
              <a:t>Plumbing analogy: diameter of the pipe.</a:t>
            </a:r>
            <a:endParaRPr lang="en-US" dirty="0">
              <a:ea typeface="ＭＳ Ｐゴシック" charset="0"/>
              <a:cs typeface="ＭＳ Ｐゴシック" charset="0"/>
            </a:endParaRPr>
          </a:p>
        </p:txBody>
      </p:sp>
      <p:sp>
        <p:nvSpPr>
          <p:cNvPr id="4" name="Slide Number Placeholder 3"/>
          <p:cNvSpPr>
            <a:spLocks noGrp="1"/>
          </p:cNvSpPr>
          <p:nvPr>
            <p:ph type="sldNum" sz="quarter" idx="12"/>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EA70860-230D-F34A-A85F-3A0ED393D62B}" type="slidenum">
              <a:rPr lang="en-US" sz="1200">
                <a:solidFill>
                  <a:srgbClr val="3F3F3F"/>
                </a:solidFill>
              </a:rPr>
              <a:pPr eaLnBrk="1" hangingPunct="1"/>
              <a:t>11</a:t>
            </a:fld>
            <a:endParaRPr lang="en-US" sz="1200">
              <a:solidFill>
                <a:srgbClr val="3F3F3F"/>
              </a:solidFill>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2070944309"/>
              </p:ext>
            </p:extLst>
          </p:nvPr>
        </p:nvGraphicFramePr>
        <p:xfrm>
          <a:off x="2095540" y="2182043"/>
          <a:ext cx="793163" cy="843257"/>
        </p:xfrm>
        <a:graphic>
          <a:graphicData uri="http://schemas.openxmlformats.org/presentationml/2006/ole">
            <mc:AlternateContent xmlns:mc="http://schemas.openxmlformats.org/markup-compatibility/2006">
              <mc:Choice xmlns:v="urn:schemas-microsoft-com:vml" Requires="v">
                <p:oleObj spid="_x0000_s16448" name="Equation" r:id="rId3" imgW="1206500" imgH="1282700" progId="Equation.3">
                  <p:embed/>
                </p:oleObj>
              </mc:Choice>
              <mc:Fallback>
                <p:oleObj name="Equation" r:id="rId3" imgW="1206500" imgH="1282700" progId="Equation.3">
                  <p:embed/>
                  <p:pic>
                    <p:nvPicPr>
                      <p:cNvPr id="0" name=""/>
                      <p:cNvPicPr>
                        <a:picLocks noChangeAspect="1" noChangeArrowheads="1"/>
                      </p:cNvPicPr>
                      <p:nvPr/>
                    </p:nvPicPr>
                    <p:blipFill>
                      <a:blip r:embed="rId4"/>
                      <a:srcRect/>
                      <a:stretch>
                        <a:fillRect/>
                      </a:stretch>
                    </p:blipFill>
                    <p:spPr bwMode="auto">
                      <a:xfrm>
                        <a:off x="2095540" y="2182043"/>
                        <a:ext cx="793163" cy="843257"/>
                      </a:xfrm>
                      <a:prstGeom prst="rect">
                        <a:avLst/>
                      </a:prstGeom>
                      <a:noFill/>
                      <a:extLst/>
                    </p:spPr>
                  </p:pic>
                </p:oleObj>
              </mc:Fallback>
            </mc:AlternateContent>
          </a:graphicData>
        </a:graphic>
      </p:graphicFrame>
      <p:grpSp>
        <p:nvGrpSpPr>
          <p:cNvPr id="24" name="Group 23"/>
          <p:cNvGrpSpPr/>
          <p:nvPr/>
        </p:nvGrpSpPr>
        <p:grpSpPr>
          <a:xfrm>
            <a:off x="7538363" y="2440197"/>
            <a:ext cx="1205680" cy="2335346"/>
            <a:chOff x="7710712" y="2077357"/>
            <a:chExt cx="1205680" cy="2335346"/>
          </a:xfrm>
        </p:grpSpPr>
        <p:grpSp>
          <p:nvGrpSpPr>
            <p:cNvPr id="8" name="Group 7"/>
            <p:cNvGrpSpPr/>
            <p:nvPr/>
          </p:nvGrpSpPr>
          <p:grpSpPr>
            <a:xfrm>
              <a:off x="8137537" y="2915887"/>
              <a:ext cx="113173" cy="658286"/>
              <a:chOff x="5504426" y="6009214"/>
              <a:chExt cx="113173" cy="658286"/>
            </a:xfrm>
          </p:grpSpPr>
          <p:cxnSp>
            <p:nvCxnSpPr>
              <p:cNvPr id="9" name="Straight Connector 8"/>
              <p:cNvCxnSpPr/>
              <p:nvPr/>
            </p:nvCxnSpPr>
            <p:spPr>
              <a:xfrm flipH="1">
                <a:off x="5504426" y="6275490"/>
                <a:ext cx="112002" cy="11657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5504426" y="6494102"/>
                <a:ext cx="112002" cy="11657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5504426" y="6067874"/>
                <a:ext cx="112002" cy="11657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5504426" y="6166184"/>
                <a:ext cx="112002" cy="11657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504426" y="6384796"/>
                <a:ext cx="112002" cy="11657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5504426" y="6605665"/>
                <a:ext cx="58174" cy="6183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5559425" y="6009214"/>
                <a:ext cx="58174" cy="6183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cxnSp>
          <p:nvCxnSpPr>
            <p:cNvPr id="6" name="Straight Connector 5"/>
            <p:cNvCxnSpPr/>
            <p:nvPr/>
          </p:nvCxnSpPr>
          <p:spPr>
            <a:xfrm flipH="1">
              <a:off x="8192536" y="2077357"/>
              <a:ext cx="3175" cy="83853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8195711" y="3574173"/>
              <a:ext cx="3175" cy="83853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7710712" y="3061065"/>
              <a:ext cx="366482" cy="369332"/>
            </a:xfrm>
            <a:prstGeom prst="rect">
              <a:avLst/>
            </a:prstGeom>
            <a:noFill/>
          </p:spPr>
          <p:txBody>
            <a:bodyPr wrap="none" rtlCol="0">
              <a:spAutoFit/>
            </a:bodyPr>
            <a:lstStyle/>
            <a:p>
              <a:r>
                <a:rPr lang="en-US" i="1" dirty="0" smtClean="0"/>
                <a:t>R</a:t>
              </a:r>
              <a:endParaRPr lang="en-US" i="1" dirty="0"/>
            </a:p>
          </p:txBody>
        </p:sp>
        <p:sp>
          <p:nvSpPr>
            <p:cNvPr id="21" name="TextBox 20"/>
            <p:cNvSpPr txBox="1"/>
            <p:nvPr/>
          </p:nvSpPr>
          <p:spPr>
            <a:xfrm>
              <a:off x="8380185" y="3821667"/>
              <a:ext cx="299306" cy="369332"/>
            </a:xfrm>
            <a:prstGeom prst="rect">
              <a:avLst/>
            </a:prstGeom>
            <a:noFill/>
          </p:spPr>
          <p:txBody>
            <a:bodyPr wrap="none" rtlCol="0">
              <a:spAutoFit/>
            </a:bodyPr>
            <a:lstStyle/>
            <a:p>
              <a:r>
                <a:rPr lang="en-US" i="1" dirty="0"/>
                <a:t>I</a:t>
              </a:r>
            </a:p>
          </p:txBody>
        </p:sp>
        <p:sp>
          <p:nvSpPr>
            <p:cNvPr id="22" name="TextBox 21"/>
            <p:cNvSpPr txBox="1"/>
            <p:nvPr/>
          </p:nvSpPr>
          <p:spPr>
            <a:xfrm>
              <a:off x="8527143" y="3043579"/>
              <a:ext cx="389249" cy="369332"/>
            </a:xfrm>
            <a:prstGeom prst="rect">
              <a:avLst/>
            </a:prstGeom>
            <a:noFill/>
          </p:spPr>
          <p:txBody>
            <a:bodyPr wrap="none" rtlCol="0">
              <a:spAutoFit/>
            </a:bodyPr>
            <a:lstStyle/>
            <a:p>
              <a:r>
                <a:rPr lang="en-US" i="1" dirty="0"/>
                <a:t>U</a:t>
              </a:r>
            </a:p>
          </p:txBody>
        </p:sp>
        <p:cxnSp>
          <p:nvCxnSpPr>
            <p:cNvPr id="19" name="Straight Arrow Connector 18"/>
            <p:cNvCxnSpPr/>
            <p:nvPr/>
          </p:nvCxnSpPr>
          <p:spPr>
            <a:xfrm>
              <a:off x="8527143" y="2915887"/>
              <a:ext cx="0" cy="6582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8380185" y="3836056"/>
              <a:ext cx="0" cy="40936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3813470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Ohm’s Law: Example</a:t>
            </a:r>
            <a:endParaRPr lang="en-US" dirty="0"/>
          </a:p>
        </p:txBody>
      </p:sp>
      <p:sp>
        <p:nvSpPr>
          <p:cNvPr id="3" name="Content Placeholder 2"/>
          <p:cNvSpPr>
            <a:spLocks noGrp="1"/>
          </p:cNvSpPr>
          <p:nvPr>
            <p:ph idx="1"/>
          </p:nvPr>
        </p:nvSpPr>
        <p:spPr>
          <a:xfrm>
            <a:off x="898072" y="1814286"/>
            <a:ext cx="4472214" cy="4311877"/>
          </a:xfrm>
        </p:spPr>
        <p:txBody>
          <a:bodyPr>
            <a:normAutofit/>
          </a:bodyPr>
          <a:lstStyle/>
          <a:p>
            <a:r>
              <a:rPr lang="en-US" i="1" dirty="0" err="1" smtClean="0"/>
              <a:t>U</a:t>
            </a:r>
            <a:r>
              <a:rPr lang="en-US" i="1" baseline="-25000" dirty="0" err="1" smtClean="0"/>
              <a:t>Battery</a:t>
            </a:r>
            <a:r>
              <a:rPr lang="en-US" dirty="0" smtClean="0"/>
              <a:t> = 5V</a:t>
            </a:r>
          </a:p>
          <a:p>
            <a:r>
              <a:rPr lang="en-US" i="1" dirty="0" smtClean="0"/>
              <a:t>R</a:t>
            </a:r>
            <a:r>
              <a:rPr lang="en-US" dirty="0" smtClean="0"/>
              <a:t> = 100Ω</a:t>
            </a:r>
          </a:p>
          <a:p>
            <a:r>
              <a:rPr lang="en-US" dirty="0" smtClean="0"/>
              <a:t>What is the current?</a:t>
            </a:r>
          </a:p>
          <a:p>
            <a:endParaRPr lang="en-US" dirty="0"/>
          </a:p>
          <a:p>
            <a:pPr marL="0" indent="0">
              <a:buNone/>
            </a:pPr>
            <a:endParaRPr lang="en-US" dirty="0"/>
          </a:p>
          <a:p>
            <a:r>
              <a:rPr lang="en-US" i="1" dirty="0"/>
              <a:t>I</a:t>
            </a:r>
            <a:r>
              <a:rPr lang="en-US" dirty="0" smtClean="0"/>
              <a:t> = 0.05A = 50mA</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2198487152"/>
              </p:ext>
            </p:extLst>
          </p:nvPr>
        </p:nvGraphicFramePr>
        <p:xfrm>
          <a:off x="2168070" y="3875564"/>
          <a:ext cx="1377271" cy="688636"/>
        </p:xfrm>
        <a:graphic>
          <a:graphicData uri="http://schemas.openxmlformats.org/presentationml/2006/ole">
            <mc:AlternateContent xmlns:mc="http://schemas.openxmlformats.org/markup-compatibility/2006">
              <mc:Choice xmlns:v="urn:schemas-microsoft-com:vml" Requires="v">
                <p:oleObj spid="_x0000_s24648" name="Equation" r:id="rId3" imgW="1930400" imgH="965200" progId="Equation.3">
                  <p:embed/>
                </p:oleObj>
              </mc:Choice>
              <mc:Fallback>
                <p:oleObj name="Equation" r:id="rId3" imgW="1930400" imgH="965200" progId="Equation.3">
                  <p:embed/>
                  <p:pic>
                    <p:nvPicPr>
                      <p:cNvPr id="0" name=""/>
                      <p:cNvPicPr>
                        <a:picLocks noChangeAspect="1" noChangeArrowheads="1"/>
                      </p:cNvPicPr>
                      <p:nvPr/>
                    </p:nvPicPr>
                    <p:blipFill>
                      <a:blip r:embed="rId4"/>
                      <a:srcRect/>
                      <a:stretch>
                        <a:fillRect/>
                      </a:stretch>
                    </p:blipFill>
                    <p:spPr bwMode="auto">
                      <a:xfrm>
                        <a:off x="2168070" y="3875564"/>
                        <a:ext cx="1377271" cy="688636"/>
                      </a:xfrm>
                      <a:prstGeom prst="rect">
                        <a:avLst/>
                      </a:prstGeom>
                      <a:noFill/>
                      <a:extLst/>
                    </p:spPr>
                  </p:pic>
                </p:oleObj>
              </mc:Fallback>
            </mc:AlternateContent>
          </a:graphicData>
        </a:graphic>
      </p:graphicFrame>
      <p:grpSp>
        <p:nvGrpSpPr>
          <p:cNvPr id="39" name="Group 38"/>
          <p:cNvGrpSpPr/>
          <p:nvPr/>
        </p:nvGrpSpPr>
        <p:grpSpPr>
          <a:xfrm>
            <a:off x="5689418" y="2650177"/>
            <a:ext cx="2986499" cy="2223476"/>
            <a:chOff x="5689418" y="2432473"/>
            <a:chExt cx="2986499" cy="2223476"/>
          </a:xfrm>
        </p:grpSpPr>
        <p:cxnSp>
          <p:nvCxnSpPr>
            <p:cNvPr id="7" name="Straight Connector 6"/>
            <p:cNvCxnSpPr/>
            <p:nvPr/>
          </p:nvCxnSpPr>
          <p:spPr>
            <a:xfrm>
              <a:off x="6742727" y="2432473"/>
              <a:ext cx="18338" cy="70364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6757778" y="3362246"/>
              <a:ext cx="3286" cy="71713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6498871" y="3136118"/>
              <a:ext cx="540774" cy="98323"/>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6572608" y="3357344"/>
              <a:ext cx="38509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482483" y="2775592"/>
              <a:ext cx="300082" cy="369332"/>
            </a:xfrm>
            <a:prstGeom prst="rect">
              <a:avLst/>
            </a:prstGeom>
            <a:noFill/>
          </p:spPr>
          <p:txBody>
            <a:bodyPr wrap="none" rtlCol="0">
              <a:spAutoFit/>
            </a:bodyPr>
            <a:lstStyle/>
            <a:p>
              <a:r>
                <a:rPr lang="en-US" dirty="0" smtClean="0"/>
                <a:t>+</a:t>
              </a:r>
              <a:endParaRPr lang="en-US" dirty="0"/>
            </a:p>
          </p:txBody>
        </p:sp>
        <p:sp>
          <p:nvSpPr>
            <p:cNvPr id="12" name="TextBox 11"/>
            <p:cNvSpPr txBox="1"/>
            <p:nvPr/>
          </p:nvSpPr>
          <p:spPr>
            <a:xfrm>
              <a:off x="6487391" y="3288528"/>
              <a:ext cx="255336" cy="369332"/>
            </a:xfrm>
            <a:prstGeom prst="rect">
              <a:avLst/>
            </a:prstGeom>
            <a:noFill/>
          </p:spPr>
          <p:txBody>
            <a:bodyPr wrap="none" rtlCol="0">
              <a:spAutoFit/>
            </a:bodyPr>
            <a:lstStyle/>
            <a:p>
              <a:r>
                <a:rPr lang="en-US" dirty="0"/>
                <a:t>-</a:t>
              </a:r>
            </a:p>
          </p:txBody>
        </p:sp>
        <p:cxnSp>
          <p:nvCxnSpPr>
            <p:cNvPr id="16" name="Elbow Connector 15"/>
            <p:cNvCxnSpPr/>
            <p:nvPr/>
          </p:nvCxnSpPr>
          <p:spPr>
            <a:xfrm rot="5400000">
              <a:off x="7221769" y="3107022"/>
              <a:ext cx="511650" cy="1433059"/>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Elbow Connector 16"/>
            <p:cNvCxnSpPr/>
            <p:nvPr/>
          </p:nvCxnSpPr>
          <p:spPr>
            <a:xfrm>
              <a:off x="6742727" y="2432473"/>
              <a:ext cx="1451396" cy="483414"/>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33" name="Group 32"/>
            <p:cNvGrpSpPr/>
            <p:nvPr/>
          </p:nvGrpSpPr>
          <p:grpSpPr>
            <a:xfrm>
              <a:off x="8137537" y="2915887"/>
              <a:ext cx="113173" cy="658286"/>
              <a:chOff x="5504426" y="6009214"/>
              <a:chExt cx="113173" cy="658286"/>
            </a:xfrm>
          </p:grpSpPr>
          <p:cxnSp>
            <p:nvCxnSpPr>
              <p:cNvPr id="21" name="Straight Connector 20"/>
              <p:cNvCxnSpPr/>
              <p:nvPr/>
            </p:nvCxnSpPr>
            <p:spPr>
              <a:xfrm flipH="1">
                <a:off x="5504426" y="6275490"/>
                <a:ext cx="112002" cy="11657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a:off x="5504426" y="6494102"/>
                <a:ext cx="112002" cy="11657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5504426" y="6067874"/>
                <a:ext cx="112002" cy="11657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5504426" y="6166184"/>
                <a:ext cx="112002" cy="11657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5504426" y="6384796"/>
                <a:ext cx="112002" cy="11657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5504426" y="6605665"/>
                <a:ext cx="58174" cy="6183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559425" y="6009214"/>
                <a:ext cx="58174" cy="6183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4" name="TextBox 33"/>
            <p:cNvSpPr txBox="1"/>
            <p:nvPr/>
          </p:nvSpPr>
          <p:spPr>
            <a:xfrm>
              <a:off x="8309435" y="3054715"/>
              <a:ext cx="366482" cy="369332"/>
            </a:xfrm>
            <a:prstGeom prst="rect">
              <a:avLst/>
            </a:prstGeom>
            <a:noFill/>
          </p:spPr>
          <p:txBody>
            <a:bodyPr wrap="none" rtlCol="0">
              <a:spAutoFit/>
            </a:bodyPr>
            <a:lstStyle/>
            <a:p>
              <a:r>
                <a:rPr lang="en-US" i="1" dirty="0" smtClean="0"/>
                <a:t>R</a:t>
              </a:r>
              <a:endParaRPr lang="en-US" i="1" dirty="0"/>
            </a:p>
          </p:txBody>
        </p:sp>
        <p:sp>
          <p:nvSpPr>
            <p:cNvPr id="35" name="TextBox 34"/>
            <p:cNvSpPr txBox="1"/>
            <p:nvPr/>
          </p:nvSpPr>
          <p:spPr>
            <a:xfrm>
              <a:off x="5689418" y="3043616"/>
              <a:ext cx="829349" cy="369332"/>
            </a:xfrm>
            <a:prstGeom prst="rect">
              <a:avLst/>
            </a:prstGeom>
            <a:noFill/>
          </p:spPr>
          <p:txBody>
            <a:bodyPr wrap="none" rtlCol="0">
              <a:spAutoFit/>
            </a:bodyPr>
            <a:lstStyle/>
            <a:p>
              <a:r>
                <a:rPr lang="en-US" i="1" dirty="0" err="1" smtClean="0"/>
                <a:t>U</a:t>
              </a:r>
              <a:r>
                <a:rPr lang="en-US" i="1" baseline="-25000" dirty="0" err="1" smtClean="0"/>
                <a:t>Battery</a:t>
              </a:r>
              <a:endParaRPr lang="en-US" i="1" baseline="-25000" dirty="0"/>
            </a:p>
          </p:txBody>
        </p:sp>
        <p:cxnSp>
          <p:nvCxnSpPr>
            <p:cNvPr id="37" name="Straight Arrow Connector 36"/>
            <p:cNvCxnSpPr/>
            <p:nvPr/>
          </p:nvCxnSpPr>
          <p:spPr>
            <a:xfrm>
              <a:off x="7284354" y="4227286"/>
              <a:ext cx="489857" cy="90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7384135" y="4286617"/>
              <a:ext cx="299306" cy="369332"/>
            </a:xfrm>
            <a:prstGeom prst="rect">
              <a:avLst/>
            </a:prstGeom>
            <a:noFill/>
          </p:spPr>
          <p:txBody>
            <a:bodyPr wrap="none" rtlCol="0">
              <a:spAutoFit/>
            </a:bodyPr>
            <a:lstStyle/>
            <a:p>
              <a:r>
                <a:rPr lang="en-US" i="1" dirty="0"/>
                <a:t>I</a:t>
              </a:r>
            </a:p>
          </p:txBody>
        </p:sp>
      </p:grpSp>
    </p:spTree>
    <p:extLst>
      <p:ext uri="{BB962C8B-B14F-4D97-AF65-F5344CB8AC3E}">
        <p14:creationId xmlns:p14="http://schemas.microsoft.com/office/powerpoint/2010/main" val="398666277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ea typeface="+mj-ea"/>
                <a:cs typeface="+mj-cs"/>
              </a:rPr>
              <a:t>Open and Short Circuits</a:t>
            </a:r>
            <a:endParaRPr lang="en-US" dirty="0">
              <a:ea typeface="+mj-ea"/>
              <a:cs typeface="+mj-cs"/>
            </a:endParaRPr>
          </a:p>
        </p:txBody>
      </p:sp>
      <p:sp>
        <p:nvSpPr>
          <p:cNvPr id="38915" name="Content Placeholder 2"/>
          <p:cNvSpPr>
            <a:spLocks noGrp="1"/>
          </p:cNvSpPr>
          <p:nvPr>
            <p:ph idx="1"/>
          </p:nvPr>
        </p:nvSpPr>
        <p:spPr/>
        <p:txBody>
          <a:bodyPr>
            <a:normAutofit/>
          </a:bodyPr>
          <a:lstStyle/>
          <a:p>
            <a:pPr eaLnBrk="1" hangingPunct="1"/>
            <a:r>
              <a:rPr lang="en-US" dirty="0">
                <a:ea typeface="ＭＳ Ｐゴシック" charset="0"/>
                <a:cs typeface="ＭＳ Ｐゴシック" charset="0"/>
              </a:rPr>
              <a:t>An </a:t>
            </a:r>
            <a:r>
              <a:rPr lang="en-US" i="1" dirty="0">
                <a:ea typeface="ＭＳ Ｐゴシック" charset="0"/>
                <a:cs typeface="ＭＳ Ｐゴシック" charset="0"/>
              </a:rPr>
              <a:t>open circuit </a:t>
            </a:r>
            <a:r>
              <a:rPr lang="en-US" dirty="0">
                <a:ea typeface="ＭＳ Ｐゴシック" charset="0"/>
                <a:cs typeface="ＭＳ Ｐゴシック" charset="0"/>
              </a:rPr>
              <a:t>between A and B means </a:t>
            </a:r>
            <a:r>
              <a:rPr lang="en-US" i="1" dirty="0" smtClean="0">
                <a:ea typeface="ＭＳ Ｐゴシック" charset="0"/>
                <a:cs typeface="ＭＳ Ｐゴシック" charset="0"/>
              </a:rPr>
              <a:t>I </a:t>
            </a:r>
            <a:r>
              <a:rPr lang="en-US" dirty="0" smtClean="0">
                <a:ea typeface="ＭＳ Ｐゴシック" charset="0"/>
                <a:cs typeface="ＭＳ Ｐゴシック" charset="0"/>
              </a:rPr>
              <a:t>= 0A</a:t>
            </a:r>
            <a:r>
              <a:rPr lang="en-US" i="1" dirty="0" smtClean="0">
                <a:ea typeface="ＭＳ Ｐゴシック" charset="0"/>
                <a:cs typeface="ＭＳ Ｐゴシック" charset="0"/>
              </a:rPr>
              <a:t> </a:t>
            </a:r>
            <a:endParaRPr lang="en-US" i="1" dirty="0">
              <a:ea typeface="ＭＳ Ｐゴシック" charset="0"/>
              <a:cs typeface="ＭＳ Ｐゴシック" charset="0"/>
            </a:endParaRPr>
          </a:p>
          <a:p>
            <a:pPr eaLnBrk="1" hangingPunct="1"/>
            <a:r>
              <a:rPr lang="en-US" dirty="0">
                <a:ea typeface="ＭＳ Ｐゴシック" charset="0"/>
                <a:cs typeface="ＭＳ Ｐゴシック" charset="0"/>
              </a:rPr>
              <a:t>Voltage across an open circuit: any value.</a:t>
            </a:r>
          </a:p>
          <a:p>
            <a:pPr eaLnBrk="1" hangingPunct="1"/>
            <a:r>
              <a:rPr lang="en-US" dirty="0">
                <a:ea typeface="ＭＳ Ｐゴシック" charset="0"/>
                <a:cs typeface="ＭＳ Ｐゴシック" charset="0"/>
              </a:rPr>
              <a:t>An open circuit is equivalent to </a:t>
            </a:r>
            <a:r>
              <a:rPr lang="en-US" i="1" dirty="0">
                <a:ea typeface="ＭＳ Ｐゴシック" charset="0"/>
                <a:cs typeface="ＭＳ Ｐゴシック" charset="0"/>
              </a:rPr>
              <a:t>R</a:t>
            </a:r>
            <a:r>
              <a:rPr lang="en-US" dirty="0">
                <a:ea typeface="ＭＳ Ｐゴシック" charset="0"/>
                <a:cs typeface="ＭＳ Ｐゴシック" charset="0"/>
              </a:rPr>
              <a:t> = ∞ </a:t>
            </a:r>
            <a:r>
              <a:rPr lang="en-US" dirty="0" err="1" smtClean="0">
                <a:ea typeface="ＭＳ Ｐゴシック" charset="0"/>
                <a:cs typeface="ＭＳ Ｐゴシック" charset="0"/>
              </a:rPr>
              <a:t>Ω</a:t>
            </a:r>
            <a:endParaRPr lang="en-US" dirty="0">
              <a:ea typeface="ＭＳ Ｐゴシック" charset="0"/>
              <a:cs typeface="ＭＳ Ｐゴシック" charset="0"/>
            </a:endParaRPr>
          </a:p>
          <a:p>
            <a:pPr eaLnBrk="1" hangingPunct="1"/>
            <a:endParaRPr lang="en-US" dirty="0">
              <a:ea typeface="ＭＳ Ｐゴシック" charset="0"/>
              <a:cs typeface="ＭＳ Ｐゴシック" charset="0"/>
            </a:endParaRPr>
          </a:p>
          <a:p>
            <a:pPr eaLnBrk="1" hangingPunct="1"/>
            <a:r>
              <a:rPr lang="en-US" dirty="0">
                <a:ea typeface="ＭＳ Ｐゴシック" charset="0"/>
                <a:cs typeface="ＭＳ Ｐゴシック" charset="0"/>
              </a:rPr>
              <a:t>A </a:t>
            </a:r>
            <a:r>
              <a:rPr lang="en-US" i="1" dirty="0">
                <a:ea typeface="ＭＳ Ｐゴシック" charset="0"/>
                <a:cs typeface="ＭＳ Ｐゴシック" charset="0"/>
              </a:rPr>
              <a:t>short circuit </a:t>
            </a:r>
            <a:r>
              <a:rPr lang="en-US" dirty="0">
                <a:ea typeface="ＭＳ Ｐゴシック" charset="0"/>
                <a:cs typeface="ＭＳ Ｐゴシック" charset="0"/>
              </a:rPr>
              <a:t>between A and B means</a:t>
            </a:r>
            <a:r>
              <a:rPr lang="en-US" i="1" dirty="0">
                <a:ea typeface="ＭＳ Ｐゴシック" charset="0"/>
                <a:cs typeface="ＭＳ Ｐゴシック" charset="0"/>
              </a:rPr>
              <a:t> </a:t>
            </a:r>
            <a:r>
              <a:rPr lang="en-US" i="1" dirty="0" smtClean="0">
                <a:ea typeface="ＭＳ Ｐゴシック" charset="0"/>
                <a:cs typeface="ＭＳ Ｐゴシック" charset="0"/>
              </a:rPr>
              <a:t>U </a:t>
            </a:r>
            <a:r>
              <a:rPr lang="en-US" dirty="0" smtClean="0">
                <a:ea typeface="ＭＳ Ｐゴシック" charset="0"/>
                <a:cs typeface="ＭＳ Ｐゴシック" charset="0"/>
              </a:rPr>
              <a:t>= 0V</a:t>
            </a:r>
            <a:r>
              <a:rPr lang="en-US" i="1" dirty="0" smtClean="0">
                <a:ea typeface="ＭＳ Ｐゴシック" charset="0"/>
                <a:cs typeface="ＭＳ Ｐゴシック" charset="0"/>
              </a:rPr>
              <a:t> </a:t>
            </a:r>
            <a:endParaRPr lang="en-US" i="1" dirty="0">
              <a:ea typeface="ＭＳ Ｐゴシック" charset="0"/>
              <a:cs typeface="ＭＳ Ｐゴシック" charset="0"/>
            </a:endParaRPr>
          </a:p>
          <a:p>
            <a:pPr eaLnBrk="1" hangingPunct="1"/>
            <a:r>
              <a:rPr lang="en-US" dirty="0">
                <a:ea typeface="ＭＳ Ｐゴシック" charset="0"/>
                <a:cs typeface="ＭＳ Ｐゴシック" charset="0"/>
              </a:rPr>
              <a:t>Current through a short circuit: any value.</a:t>
            </a:r>
          </a:p>
          <a:p>
            <a:pPr eaLnBrk="1" hangingPunct="1"/>
            <a:r>
              <a:rPr lang="en-US" dirty="0">
                <a:ea typeface="ＭＳ Ｐゴシック" charset="0"/>
                <a:cs typeface="ＭＳ Ｐゴシック" charset="0"/>
              </a:rPr>
              <a:t>A short circuit is equivalent to </a:t>
            </a:r>
            <a:r>
              <a:rPr lang="en-US" i="1" dirty="0">
                <a:ea typeface="ＭＳ Ｐゴシック" charset="0"/>
                <a:cs typeface="ＭＳ Ｐゴシック" charset="0"/>
              </a:rPr>
              <a:t>R</a:t>
            </a:r>
            <a:r>
              <a:rPr lang="en-US" dirty="0">
                <a:ea typeface="ＭＳ Ｐゴシック" charset="0"/>
                <a:cs typeface="ＭＳ Ｐゴシック" charset="0"/>
              </a:rPr>
              <a:t> = </a:t>
            </a:r>
            <a:r>
              <a:rPr lang="en-US" dirty="0" smtClean="0">
                <a:ea typeface="ＭＳ Ｐゴシック" charset="0"/>
                <a:cs typeface="ＭＳ Ｐゴシック" charset="0"/>
              </a:rPr>
              <a:t>0Ω</a:t>
            </a:r>
            <a:endParaRPr lang="en-US" dirty="0">
              <a:ea typeface="ＭＳ Ｐゴシック" charset="0"/>
              <a:cs typeface="ＭＳ Ｐゴシック" charset="0"/>
            </a:endParaRPr>
          </a:p>
          <a:p>
            <a:pPr eaLnBrk="1" hangingPunct="1"/>
            <a:endParaRPr lang="en-US" dirty="0">
              <a:ea typeface="ＭＳ Ｐゴシック" charset="0"/>
              <a:cs typeface="ＭＳ Ｐゴシック" charset="0"/>
            </a:endParaRPr>
          </a:p>
          <a:p>
            <a:pPr eaLnBrk="1" hangingPunct="1">
              <a:buFont typeface="Wingdings 2" charset="0"/>
              <a:buNone/>
            </a:pPr>
            <a:endParaRPr lang="en-US" dirty="0">
              <a:ea typeface="ＭＳ Ｐゴシック" charset="0"/>
              <a:cs typeface="ＭＳ Ｐゴシック" charset="0"/>
            </a:endParaRPr>
          </a:p>
          <a:p>
            <a:pPr eaLnBrk="1" hangingPunct="1"/>
            <a:endParaRPr lang="en-US" dirty="0">
              <a:ea typeface="ＭＳ Ｐゴシック" charset="0"/>
              <a:cs typeface="ＭＳ Ｐゴシック" charset="0"/>
            </a:endParaRPr>
          </a:p>
        </p:txBody>
      </p:sp>
      <p:sp>
        <p:nvSpPr>
          <p:cNvPr id="4" name="Slide Number Placeholder 3"/>
          <p:cNvSpPr>
            <a:spLocks noGrp="1"/>
          </p:cNvSpPr>
          <p:nvPr>
            <p:ph type="sldNum" sz="quarter" idx="12"/>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DBE8F40-5A1B-BC40-8E83-21561186082E}" type="slidenum">
              <a:rPr lang="en-US" sz="1200">
                <a:solidFill>
                  <a:srgbClr val="3F3F3F"/>
                </a:solidFill>
              </a:rPr>
              <a:pPr eaLnBrk="1" hangingPunct="1"/>
              <a:t>13</a:t>
            </a:fld>
            <a:endParaRPr lang="en-US" sz="1200">
              <a:solidFill>
                <a:srgbClr val="3F3F3F"/>
              </a:solidFill>
            </a:endParaRPr>
          </a:p>
        </p:txBody>
      </p:sp>
    </p:spTree>
    <p:extLst>
      <p:ext uri="{BB962C8B-B14F-4D97-AF65-F5344CB8AC3E}">
        <p14:creationId xmlns:p14="http://schemas.microsoft.com/office/powerpoint/2010/main" val="36806924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 and Resistance</a:t>
            </a:r>
            <a:endParaRPr lang="en-US" dirty="0"/>
          </a:p>
        </p:txBody>
      </p:sp>
      <p:sp>
        <p:nvSpPr>
          <p:cNvPr id="3" name="Content Placeholder 2"/>
          <p:cNvSpPr>
            <a:spLocks noGrp="1"/>
          </p:cNvSpPr>
          <p:nvPr>
            <p:ph idx="1"/>
          </p:nvPr>
        </p:nvSpPr>
        <p:spPr>
          <a:xfrm>
            <a:off x="457199" y="1573162"/>
            <a:ext cx="5598152" cy="4553002"/>
          </a:xfrm>
        </p:spPr>
        <p:txBody>
          <a:bodyPr>
            <a:normAutofit fontScale="85000" lnSpcReduction="20000"/>
          </a:bodyPr>
          <a:lstStyle/>
          <a:p>
            <a:r>
              <a:rPr lang="en-US" dirty="0" smtClean="0"/>
              <a:t>Compute the resistance to protect a LED (Light Emitting Diode) from burnout:</a:t>
            </a:r>
            <a:br>
              <a:rPr lang="en-US" dirty="0" smtClean="0"/>
            </a:br>
            <a:r>
              <a:rPr lang="en-US" dirty="0" smtClean="0"/>
              <a:t/>
            </a:r>
            <a:br>
              <a:rPr lang="en-US" dirty="0" smtClean="0"/>
            </a:br>
            <a:r>
              <a:rPr lang="en-US" dirty="0" smtClean="0"/>
              <a:t/>
            </a:r>
            <a:br>
              <a:rPr lang="en-US" dirty="0" smtClean="0"/>
            </a:br>
            <a:endParaRPr lang="en-US" dirty="0" smtClean="0"/>
          </a:p>
          <a:p>
            <a:r>
              <a:rPr lang="en-US" i="1" dirty="0" smtClean="0"/>
              <a:t>V</a:t>
            </a:r>
            <a:r>
              <a:rPr lang="en-US" i="1" baseline="-25000" dirty="0" smtClean="0"/>
              <a:t>S</a:t>
            </a:r>
            <a:r>
              <a:rPr lang="en-US" dirty="0" smtClean="0"/>
              <a:t> = 5V</a:t>
            </a:r>
          </a:p>
          <a:p>
            <a:r>
              <a:rPr lang="en-US" i="1" dirty="0"/>
              <a:t>V</a:t>
            </a:r>
            <a:r>
              <a:rPr lang="en-US" i="1" baseline="-25000" dirty="0"/>
              <a:t>LED</a:t>
            </a:r>
            <a:r>
              <a:rPr lang="en-US" dirty="0" smtClean="0"/>
              <a:t> = 2.2V (forward drop)</a:t>
            </a:r>
          </a:p>
          <a:p>
            <a:r>
              <a:rPr lang="en-US" i="1" dirty="0"/>
              <a:t>I</a:t>
            </a:r>
            <a:r>
              <a:rPr lang="en-US" i="1" baseline="-25000" dirty="0"/>
              <a:t>LED</a:t>
            </a:r>
            <a:r>
              <a:rPr lang="en-US" dirty="0" smtClean="0"/>
              <a:t> = 16 mA</a:t>
            </a:r>
          </a:p>
          <a:p>
            <a:r>
              <a:rPr lang="en-US" i="1" dirty="0"/>
              <a:t>R</a:t>
            </a:r>
            <a:r>
              <a:rPr lang="en-US" dirty="0" smtClean="0"/>
              <a:t> = 175Ω</a:t>
            </a:r>
          </a:p>
          <a:p>
            <a:r>
              <a:rPr lang="en-US" i="1" dirty="0" err="1"/>
              <a:t>R</a:t>
            </a:r>
            <a:r>
              <a:rPr lang="en-US" i="1" baseline="-25000" dirty="0" err="1"/>
              <a:t>approx</a:t>
            </a:r>
            <a:r>
              <a:rPr lang="en-US" dirty="0" smtClean="0"/>
              <a:t> = 220Ω (red-red-brown)</a:t>
            </a:r>
            <a:endParaRPr lang="en-US" dirty="0"/>
          </a:p>
        </p:txBody>
      </p:sp>
      <p:pic>
        <p:nvPicPr>
          <p:cNvPr id="4" name="Picture 3" descr="LED-Resistor-sche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9547" y="1758168"/>
            <a:ext cx="1278973" cy="3611218"/>
          </a:xfrm>
          <a:prstGeom prst="rect">
            <a:avLst/>
          </a:prstGeom>
        </p:spPr>
      </p:pic>
      <p:sp>
        <p:nvSpPr>
          <p:cNvPr id="5" name="Right Brace 4"/>
          <p:cNvSpPr/>
          <p:nvPr/>
        </p:nvSpPr>
        <p:spPr>
          <a:xfrm>
            <a:off x="7342112" y="1892442"/>
            <a:ext cx="336408" cy="1362558"/>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6" name="Right Brace 5"/>
          <p:cNvSpPr/>
          <p:nvPr/>
        </p:nvSpPr>
        <p:spPr>
          <a:xfrm>
            <a:off x="7342112" y="3356938"/>
            <a:ext cx="336408" cy="1362558"/>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 name="TextBox 6"/>
          <p:cNvSpPr txBox="1"/>
          <p:nvPr/>
        </p:nvSpPr>
        <p:spPr>
          <a:xfrm>
            <a:off x="7787853" y="2363822"/>
            <a:ext cx="607896" cy="369332"/>
          </a:xfrm>
          <a:prstGeom prst="rect">
            <a:avLst/>
          </a:prstGeom>
          <a:noFill/>
        </p:spPr>
        <p:txBody>
          <a:bodyPr wrap="none" rtlCol="0">
            <a:spAutoFit/>
          </a:bodyPr>
          <a:lstStyle/>
          <a:p>
            <a:r>
              <a:rPr lang="en-US" dirty="0" smtClean="0"/>
              <a:t>2.2V</a:t>
            </a:r>
            <a:endParaRPr lang="en-US" dirty="0"/>
          </a:p>
        </p:txBody>
      </p:sp>
      <p:sp>
        <p:nvSpPr>
          <p:cNvPr id="8" name="TextBox 7"/>
          <p:cNvSpPr txBox="1"/>
          <p:nvPr/>
        </p:nvSpPr>
        <p:spPr>
          <a:xfrm>
            <a:off x="7940253" y="3878781"/>
            <a:ext cx="607896" cy="369332"/>
          </a:xfrm>
          <a:prstGeom prst="rect">
            <a:avLst/>
          </a:prstGeom>
          <a:noFill/>
        </p:spPr>
        <p:txBody>
          <a:bodyPr wrap="none" rtlCol="0">
            <a:spAutoFit/>
          </a:bodyPr>
          <a:lstStyle/>
          <a:p>
            <a:r>
              <a:rPr lang="en-US" dirty="0" smtClean="0"/>
              <a:t>2.8V</a:t>
            </a:r>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3753650599"/>
              </p:ext>
            </p:extLst>
          </p:nvPr>
        </p:nvGraphicFramePr>
        <p:xfrm>
          <a:off x="914630" y="2671067"/>
          <a:ext cx="1738734" cy="798878"/>
        </p:xfrm>
        <a:graphic>
          <a:graphicData uri="http://schemas.openxmlformats.org/presentationml/2006/ole">
            <mc:AlternateContent xmlns:mc="http://schemas.openxmlformats.org/markup-compatibility/2006">
              <mc:Choice xmlns:v="urn:schemas-microsoft-com:vml" Requires="v">
                <p:oleObj spid="_x0000_s25670" name="Equation" r:id="rId4" imgW="939800" imgH="431800" progId="Equation.3">
                  <p:embed/>
                </p:oleObj>
              </mc:Choice>
              <mc:Fallback>
                <p:oleObj name="Equation" r:id="rId4" imgW="939800" imgH="431800" progId="Equation.3">
                  <p:embed/>
                  <p:pic>
                    <p:nvPicPr>
                      <p:cNvPr id="0" name=""/>
                      <p:cNvPicPr/>
                      <p:nvPr/>
                    </p:nvPicPr>
                    <p:blipFill>
                      <a:blip r:embed="rId5"/>
                      <a:stretch>
                        <a:fillRect/>
                      </a:stretch>
                    </p:blipFill>
                    <p:spPr>
                      <a:xfrm>
                        <a:off x="914630" y="2671067"/>
                        <a:ext cx="1738734" cy="798878"/>
                      </a:xfrm>
                      <a:prstGeom prst="rect">
                        <a:avLst/>
                      </a:prstGeom>
                    </p:spPr>
                  </p:pic>
                </p:oleObj>
              </mc:Fallback>
            </mc:AlternateContent>
          </a:graphicData>
        </a:graphic>
      </p:graphicFrame>
      <p:sp>
        <p:nvSpPr>
          <p:cNvPr id="10" name="TextBox 9"/>
          <p:cNvSpPr txBox="1"/>
          <p:nvPr/>
        </p:nvSpPr>
        <p:spPr>
          <a:xfrm>
            <a:off x="2814186" y="6375427"/>
            <a:ext cx="3585361" cy="261610"/>
          </a:xfrm>
          <a:prstGeom prst="rect">
            <a:avLst/>
          </a:prstGeom>
          <a:noFill/>
        </p:spPr>
        <p:txBody>
          <a:bodyPr wrap="none" rtlCol="0">
            <a:spAutoFit/>
          </a:bodyPr>
          <a:lstStyle/>
          <a:p>
            <a:r>
              <a:rPr lang="en-US" sz="1100" dirty="0" smtClean="0">
                <a:hlinkClick r:id="rId6"/>
              </a:rPr>
              <a:t>http://www.ohmslawcalculator.com/led-resistor-calculator</a:t>
            </a:r>
            <a:r>
              <a:rPr lang="en-US" sz="1100" dirty="0" smtClean="0"/>
              <a:t> </a:t>
            </a:r>
            <a:endParaRPr lang="en-US" sz="1100" dirty="0"/>
          </a:p>
        </p:txBody>
      </p:sp>
    </p:spTree>
    <p:extLst>
      <p:ext uri="{BB962C8B-B14F-4D97-AF65-F5344CB8AC3E}">
        <p14:creationId xmlns:p14="http://schemas.microsoft.com/office/powerpoint/2010/main" val="621995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Capacitors</a:t>
            </a:r>
            <a:endParaRPr lang="en-US" dirty="0"/>
          </a:p>
        </p:txBody>
      </p:sp>
      <p:sp>
        <p:nvSpPr>
          <p:cNvPr id="3" name="Content Placeholder 2"/>
          <p:cNvSpPr>
            <a:spLocks noGrp="1"/>
          </p:cNvSpPr>
          <p:nvPr>
            <p:ph idx="1"/>
          </p:nvPr>
        </p:nvSpPr>
        <p:spPr>
          <a:xfrm>
            <a:off x="457200" y="1551780"/>
            <a:ext cx="8229600" cy="4525963"/>
          </a:xfrm>
        </p:spPr>
        <p:txBody>
          <a:bodyPr/>
          <a:lstStyle/>
          <a:p>
            <a:r>
              <a:rPr lang="en-US" sz="2000" dirty="0" smtClean="0"/>
              <a:t>A device that stores electrons. </a:t>
            </a:r>
          </a:p>
          <a:p>
            <a:r>
              <a:rPr lang="en-US" sz="2000" dirty="0" smtClean="0"/>
              <a:t>A basic capacitor is made up of two conductors separated by an insulator and dielectric.</a:t>
            </a:r>
          </a:p>
          <a:p>
            <a:r>
              <a:rPr lang="en-AU" altLang="x-none" sz="2000" dirty="0"/>
              <a:t>The dielectric material is an insulator therefore no current flows through the </a:t>
            </a:r>
            <a:r>
              <a:rPr lang="en-AU" altLang="x-none" sz="2000" dirty="0" smtClean="0"/>
              <a:t>capacitor.</a:t>
            </a:r>
            <a:endParaRPr lang="en-AU" altLang="x-none" sz="2000" dirty="0"/>
          </a:p>
          <a:p>
            <a:endParaRPr lang="en-US" dirty="0"/>
          </a:p>
        </p:txBody>
      </p:sp>
      <p:sp>
        <p:nvSpPr>
          <p:cNvPr id="6" name="Rectangle 3"/>
          <p:cNvSpPr txBox="1">
            <a:spLocks noChangeArrowheads="1"/>
          </p:cNvSpPr>
          <p:nvPr/>
        </p:nvSpPr>
        <p:spPr>
          <a:xfrm>
            <a:off x="3429000" y="3506565"/>
            <a:ext cx="6750050" cy="348117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lang="en-AU" altLang="x-none" dirty="0">
              <a:solidFill>
                <a:srgbClr val="66FF33"/>
              </a:solidFill>
              <a:latin typeface="Comic Sans MS" charset="0"/>
            </a:endParaRPr>
          </a:p>
        </p:txBody>
      </p:sp>
      <p:sp>
        <p:nvSpPr>
          <p:cNvPr id="7" name="Rectangle 4"/>
          <p:cNvSpPr>
            <a:spLocks noChangeArrowheads="1"/>
          </p:cNvSpPr>
          <p:nvPr/>
        </p:nvSpPr>
        <p:spPr bwMode="auto">
          <a:xfrm>
            <a:off x="1676400" y="3706090"/>
            <a:ext cx="874531" cy="110578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 name="Rectangle 5"/>
          <p:cNvSpPr>
            <a:spLocks noChangeArrowheads="1"/>
          </p:cNvSpPr>
          <p:nvPr/>
        </p:nvSpPr>
        <p:spPr bwMode="auto">
          <a:xfrm>
            <a:off x="1915584" y="4046183"/>
            <a:ext cx="932834" cy="1326942"/>
          </a:xfrm>
          <a:prstGeom prst="rect">
            <a:avLst/>
          </a:prstGeom>
          <a:solidFill>
            <a:schemeClr val="hlink"/>
          </a:solidFill>
          <a:ln w="9525">
            <a:miter lim="800000"/>
            <a:headEnd/>
            <a:tailEnd/>
          </a:ln>
          <a:effectLst/>
          <a:scene3d>
            <a:camera prst="legacyObliqueTopRight"/>
            <a:lightRig rig="legacyFlat3" dir="b"/>
          </a:scene3d>
          <a:sp3d extrusionH="430200" contourW="12700" prstMaterial="legacyMatte">
            <a:bevelT w="13500" h="13500" prst="angle"/>
            <a:bevelB w="13500" h="13500" prst="angle"/>
            <a:extrusionClr>
              <a:schemeClr val="hlink"/>
            </a:extrusionClr>
            <a:contourClr>
              <a:schemeClr val="hlink"/>
            </a:contour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endParaRPr lang="en-US"/>
          </a:p>
        </p:txBody>
      </p:sp>
      <p:sp>
        <p:nvSpPr>
          <p:cNvPr id="9" name="Rectangle 9"/>
          <p:cNvSpPr>
            <a:spLocks noChangeArrowheads="1"/>
          </p:cNvSpPr>
          <p:nvPr/>
        </p:nvSpPr>
        <p:spPr bwMode="auto">
          <a:xfrm>
            <a:off x="2317750" y="4359807"/>
            <a:ext cx="1049438" cy="138223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 name="Text Box 10"/>
          <p:cNvSpPr txBox="1">
            <a:spLocks noChangeArrowheads="1"/>
          </p:cNvSpPr>
          <p:nvPr/>
        </p:nvSpPr>
        <p:spPr bwMode="auto">
          <a:xfrm>
            <a:off x="2723355" y="3341565"/>
            <a:ext cx="134094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AU" altLang="x-none" sz="1400" dirty="0">
                <a:solidFill>
                  <a:schemeClr val="hlink"/>
                </a:solidFill>
                <a:latin typeface="Comic Sans MS" charset="0"/>
              </a:rPr>
              <a:t>Dielectric material</a:t>
            </a:r>
          </a:p>
        </p:txBody>
      </p:sp>
      <p:sp>
        <p:nvSpPr>
          <p:cNvPr id="11" name="Text Box 11"/>
          <p:cNvSpPr txBox="1">
            <a:spLocks noChangeArrowheads="1"/>
          </p:cNvSpPr>
          <p:nvPr/>
        </p:nvSpPr>
        <p:spPr bwMode="auto">
          <a:xfrm>
            <a:off x="1408346" y="5574593"/>
            <a:ext cx="81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AU" altLang="x-none" sz="1400" dirty="0">
                <a:latin typeface="Comic Sans MS" charset="0"/>
              </a:rPr>
              <a:t>Plate 1</a:t>
            </a:r>
          </a:p>
        </p:txBody>
      </p:sp>
      <p:sp>
        <p:nvSpPr>
          <p:cNvPr id="12" name="Text Box 12"/>
          <p:cNvSpPr txBox="1">
            <a:spLocks noChangeArrowheads="1"/>
          </p:cNvSpPr>
          <p:nvPr/>
        </p:nvSpPr>
        <p:spPr bwMode="auto">
          <a:xfrm>
            <a:off x="680424" y="4008661"/>
            <a:ext cx="87453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AU" altLang="x-none" sz="1400" dirty="0">
                <a:latin typeface="Comic Sans MS" charset="0"/>
              </a:rPr>
              <a:t>Plate 2</a:t>
            </a:r>
          </a:p>
        </p:txBody>
      </p:sp>
      <p:pic>
        <p:nvPicPr>
          <p:cNvPr id="17" name="Picture 4" descr="capaci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550277" y="3242511"/>
            <a:ext cx="3136600" cy="175642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18" name="Text Box 7"/>
          <p:cNvSpPr txBox="1">
            <a:spLocks noChangeArrowheads="1"/>
          </p:cNvSpPr>
          <p:nvPr/>
        </p:nvSpPr>
        <p:spPr bwMode="auto">
          <a:xfrm>
            <a:off x="7301858" y="4120722"/>
            <a:ext cx="113114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altLang="x-none" sz="1400" dirty="0"/>
              <a:t>Capacitor</a:t>
            </a:r>
          </a:p>
        </p:txBody>
      </p:sp>
      <p:sp>
        <p:nvSpPr>
          <p:cNvPr id="19" name="Text Box 6"/>
          <p:cNvSpPr txBox="1">
            <a:spLocks noChangeArrowheads="1"/>
          </p:cNvSpPr>
          <p:nvPr/>
        </p:nvSpPr>
        <p:spPr bwMode="auto">
          <a:xfrm>
            <a:off x="4391454" y="3824620"/>
            <a:ext cx="7196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x-none" sz="1400" dirty="0"/>
              <a:t>Battery</a:t>
            </a:r>
          </a:p>
        </p:txBody>
      </p:sp>
      <p:sp>
        <p:nvSpPr>
          <p:cNvPr id="20" name="TextBox 19"/>
          <p:cNvSpPr txBox="1"/>
          <p:nvPr/>
        </p:nvSpPr>
        <p:spPr>
          <a:xfrm>
            <a:off x="4800600" y="5262987"/>
            <a:ext cx="3738292" cy="1446550"/>
          </a:xfrm>
          <a:prstGeom prst="rect">
            <a:avLst/>
          </a:prstGeom>
          <a:noFill/>
        </p:spPr>
        <p:txBody>
          <a:bodyPr wrap="square" rtlCol="0">
            <a:spAutoFit/>
          </a:bodyPr>
          <a:lstStyle/>
          <a:p>
            <a:r>
              <a:rPr lang="en-US" altLang="x-none" sz="1200" dirty="0"/>
              <a:t>Charge is stored on the plates of the capacitor.</a:t>
            </a:r>
          </a:p>
          <a:p>
            <a:pPr>
              <a:buFont typeface="Wingdings 2" charset="2"/>
              <a:buNone/>
            </a:pPr>
            <a:r>
              <a:rPr lang="en-US" altLang="x-none" sz="1200" dirty="0"/>
              <a:t>Equation:</a:t>
            </a:r>
          </a:p>
          <a:p>
            <a:pPr>
              <a:buFont typeface="Wingdings 2" charset="2"/>
              <a:buNone/>
            </a:pPr>
            <a:r>
              <a:rPr lang="en-US" altLang="x-none" sz="1200" dirty="0"/>
              <a:t>		</a:t>
            </a:r>
            <a:r>
              <a:rPr lang="en-US" altLang="x-none" sz="1600" b="1" dirty="0"/>
              <a:t>Q = </a:t>
            </a:r>
            <a:r>
              <a:rPr lang="en-US" altLang="x-none" sz="1600" b="1" dirty="0" smtClean="0"/>
              <a:t>CV</a:t>
            </a:r>
            <a:endParaRPr lang="en-US" altLang="x-none" sz="1600" b="1" dirty="0"/>
          </a:p>
          <a:p>
            <a:pPr>
              <a:buFont typeface="Wingdings 2" charset="2"/>
              <a:buNone/>
            </a:pPr>
            <a:r>
              <a:rPr lang="en-US" altLang="x-none" sz="1200" dirty="0"/>
              <a:t>Units:</a:t>
            </a:r>
          </a:p>
          <a:p>
            <a:pPr>
              <a:buFont typeface="Wingdings 2" charset="2"/>
              <a:buNone/>
            </a:pPr>
            <a:r>
              <a:rPr lang="en-US" altLang="x-none" sz="1200" dirty="0"/>
              <a:t>	Farad = Coulomb/Voltage</a:t>
            </a:r>
          </a:p>
          <a:p>
            <a:pPr>
              <a:buFont typeface="Wingdings 2" charset="2"/>
              <a:buNone/>
            </a:pPr>
            <a:r>
              <a:rPr lang="en-US" altLang="x-none" sz="1200" dirty="0"/>
              <a:t>	Farad is abbreviated as F</a:t>
            </a:r>
          </a:p>
          <a:p>
            <a:endParaRPr lang="en-US" sz="1200" dirty="0"/>
          </a:p>
        </p:txBody>
      </p:sp>
    </p:spTree>
    <p:extLst>
      <p:ext uri="{BB962C8B-B14F-4D97-AF65-F5344CB8AC3E}">
        <p14:creationId xmlns:p14="http://schemas.microsoft.com/office/powerpoint/2010/main" val="20153186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Breadboards</a:t>
            </a:r>
            <a:endParaRPr lang="en-US" dirty="0"/>
          </a:p>
        </p:txBody>
      </p:sp>
      <p:sp>
        <p:nvSpPr>
          <p:cNvPr id="7" name="Content Placeholder 6"/>
          <p:cNvSpPr>
            <a:spLocks noGrp="1"/>
          </p:cNvSpPr>
          <p:nvPr>
            <p:ph idx="1"/>
          </p:nvPr>
        </p:nvSpPr>
        <p:spPr>
          <a:xfrm>
            <a:off x="457200" y="5152550"/>
            <a:ext cx="8229600" cy="1418092"/>
          </a:xfrm>
        </p:spPr>
        <p:txBody>
          <a:bodyPr>
            <a:normAutofit fontScale="77500" lnSpcReduction="20000"/>
          </a:bodyPr>
          <a:lstStyle/>
          <a:p>
            <a:r>
              <a:rPr lang="en-US" dirty="0" smtClean="0"/>
              <a:t>Breadboards are used for fast prototyping.</a:t>
            </a:r>
          </a:p>
          <a:p>
            <a:r>
              <a:rPr lang="en-US" dirty="0" smtClean="0"/>
              <a:t>Allows to build an electronic circuit without soldering.</a:t>
            </a:r>
          </a:p>
          <a:p>
            <a:r>
              <a:rPr lang="en-US" dirty="0" smtClean="0"/>
              <a:t>Pins are connected as shown in the schematic on the right.</a:t>
            </a:r>
            <a:endParaRPr lang="en-US" dirty="0"/>
          </a:p>
        </p:txBody>
      </p:sp>
      <p:pic>
        <p:nvPicPr>
          <p:cNvPr id="4" name="Picture 3"/>
          <p:cNvPicPr>
            <a:picLocks noChangeAspect="1"/>
          </p:cNvPicPr>
          <p:nvPr/>
        </p:nvPicPr>
        <p:blipFill>
          <a:blip r:embed="rId2"/>
          <a:stretch>
            <a:fillRect/>
          </a:stretch>
        </p:blipFill>
        <p:spPr>
          <a:xfrm rot="5400000">
            <a:off x="4584842" y="2241414"/>
            <a:ext cx="3209651" cy="2001623"/>
          </a:xfrm>
          <a:prstGeom prst="rect">
            <a:avLst/>
          </a:prstGeom>
        </p:spPr>
      </p:pic>
      <p:pic>
        <p:nvPicPr>
          <p:cNvPr id="6" name="Picture 5" descr="0000164_half-size-solderless-breadboard.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342625" y="2089818"/>
            <a:ext cx="3374033" cy="2267427"/>
          </a:xfrm>
          <a:prstGeom prst="rect">
            <a:avLst/>
          </a:prstGeom>
        </p:spPr>
      </p:pic>
    </p:spTree>
    <p:extLst>
      <p:ext uri="{BB962C8B-B14F-4D97-AF65-F5344CB8AC3E}">
        <p14:creationId xmlns:p14="http://schemas.microsoft.com/office/powerpoint/2010/main" val="2739418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 World” Electronics</a:t>
            </a:r>
            <a:endParaRPr lang="en-US" dirty="0"/>
          </a:p>
        </p:txBody>
      </p:sp>
      <p:pic>
        <p:nvPicPr>
          <p:cNvPr id="4" name="Picture 3" descr="LED-Resistor-b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4193" y="1644765"/>
            <a:ext cx="3149600" cy="4805680"/>
          </a:xfrm>
          <a:prstGeom prst="rect">
            <a:avLst/>
          </a:prstGeom>
        </p:spPr>
      </p:pic>
      <p:sp>
        <p:nvSpPr>
          <p:cNvPr id="5" name="Content Placeholder 6"/>
          <p:cNvSpPr>
            <a:spLocks noGrp="1"/>
          </p:cNvSpPr>
          <p:nvPr>
            <p:ph idx="1"/>
          </p:nvPr>
        </p:nvSpPr>
        <p:spPr>
          <a:xfrm>
            <a:off x="420916" y="1739453"/>
            <a:ext cx="5206993" cy="4565856"/>
          </a:xfrm>
        </p:spPr>
        <p:txBody>
          <a:bodyPr>
            <a:normAutofit fontScale="92500" lnSpcReduction="10000"/>
          </a:bodyPr>
          <a:lstStyle/>
          <a:p>
            <a:r>
              <a:rPr lang="en-US" dirty="0" smtClean="0"/>
              <a:t>Simple electronic circuit that powers a LED.</a:t>
            </a:r>
          </a:p>
          <a:p>
            <a:r>
              <a:rPr lang="en-US" dirty="0" err="1" smtClean="0"/>
              <a:t>Arduino</a:t>
            </a:r>
            <a:r>
              <a:rPr lang="en-US" dirty="0" smtClean="0"/>
              <a:t> is only used to provide power to the circuit:</a:t>
            </a:r>
          </a:p>
          <a:p>
            <a:pPr lvl="1"/>
            <a:r>
              <a:rPr lang="en-US" dirty="0" smtClean="0"/>
              <a:t>Ground: black wire.</a:t>
            </a:r>
          </a:p>
          <a:p>
            <a:pPr lvl="1"/>
            <a:r>
              <a:rPr lang="en-US" dirty="0" smtClean="0"/>
              <a:t>5V: red wire.</a:t>
            </a:r>
          </a:p>
          <a:p>
            <a:r>
              <a:rPr lang="en-US" dirty="0" smtClean="0"/>
              <a:t>220Ω resistor is used to avoid burnout of the LED.</a:t>
            </a:r>
          </a:p>
          <a:p>
            <a:r>
              <a:rPr lang="en-US" dirty="0" smtClean="0"/>
              <a:t>Note: polarity of LED is important!</a:t>
            </a:r>
          </a:p>
        </p:txBody>
      </p:sp>
    </p:spTree>
    <p:extLst>
      <p:ext uri="{BB962C8B-B14F-4D97-AF65-F5344CB8AC3E}">
        <p14:creationId xmlns:p14="http://schemas.microsoft.com/office/powerpoint/2010/main" val="25010172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 Button</a:t>
            </a:r>
            <a:endParaRPr lang="en-US" dirty="0"/>
          </a:p>
        </p:txBody>
      </p:sp>
      <p:pic>
        <p:nvPicPr>
          <p:cNvPr id="4" name="Picture 3" descr="LED-Resistor-Button_b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0440" y="1642780"/>
            <a:ext cx="3149600" cy="4805680"/>
          </a:xfrm>
          <a:prstGeom prst="rect">
            <a:avLst/>
          </a:prstGeom>
        </p:spPr>
      </p:pic>
      <p:sp>
        <p:nvSpPr>
          <p:cNvPr id="5" name="Content Placeholder 6"/>
          <p:cNvSpPr>
            <a:spLocks noGrp="1"/>
          </p:cNvSpPr>
          <p:nvPr>
            <p:ph idx="1"/>
          </p:nvPr>
        </p:nvSpPr>
        <p:spPr>
          <a:xfrm>
            <a:off x="420916" y="1739453"/>
            <a:ext cx="5206993" cy="4565856"/>
          </a:xfrm>
        </p:spPr>
        <p:txBody>
          <a:bodyPr>
            <a:normAutofit/>
          </a:bodyPr>
          <a:lstStyle/>
          <a:p>
            <a:r>
              <a:rPr lang="en-US" dirty="0" smtClean="0"/>
              <a:t>Simple electronic circuit using a LED and a push button.</a:t>
            </a:r>
          </a:p>
          <a:p>
            <a:r>
              <a:rPr lang="en-US" dirty="0" err="1" smtClean="0"/>
              <a:t>Arduino</a:t>
            </a:r>
            <a:r>
              <a:rPr lang="en-US" dirty="0" smtClean="0"/>
              <a:t> is only used to provide power to the circuit.</a:t>
            </a:r>
          </a:p>
          <a:p>
            <a:r>
              <a:rPr lang="en-US" dirty="0" smtClean="0"/>
              <a:t>LED will only turn on when the push button is pressed.</a:t>
            </a:r>
          </a:p>
        </p:txBody>
      </p:sp>
    </p:spTree>
    <p:extLst>
      <p:ext uri="{BB962C8B-B14F-4D97-AF65-F5344CB8AC3E}">
        <p14:creationId xmlns:p14="http://schemas.microsoft.com/office/powerpoint/2010/main" val="24995742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Debounce</a:t>
            </a:r>
            <a:endParaRPr lang="en-US" dirty="0"/>
          </a:p>
        </p:txBody>
      </p:sp>
      <p:sp>
        <p:nvSpPr>
          <p:cNvPr id="3" name="Content Placeholder 2"/>
          <p:cNvSpPr>
            <a:spLocks noGrp="1"/>
          </p:cNvSpPr>
          <p:nvPr>
            <p:ph idx="1"/>
          </p:nvPr>
        </p:nvSpPr>
        <p:spPr/>
        <p:txBody>
          <a:bodyPr/>
          <a:lstStyle/>
          <a:p>
            <a:r>
              <a:rPr lang="en-US" dirty="0" smtClean="0"/>
              <a:t>XXX</a:t>
            </a:r>
          </a:p>
          <a:p>
            <a:endParaRPr lang="en-US" dirty="0"/>
          </a:p>
        </p:txBody>
      </p:sp>
      <p:sp>
        <p:nvSpPr>
          <p:cNvPr id="4" name="TextBox 3"/>
          <p:cNvSpPr txBox="1"/>
          <p:nvPr/>
        </p:nvSpPr>
        <p:spPr>
          <a:xfrm>
            <a:off x="1219200" y="6553200"/>
            <a:ext cx="5737468" cy="276999"/>
          </a:xfrm>
          <a:prstGeom prst="rect">
            <a:avLst/>
          </a:prstGeom>
          <a:noFill/>
        </p:spPr>
        <p:txBody>
          <a:bodyPr wrap="none" rtlCol="0">
            <a:spAutoFit/>
          </a:bodyPr>
          <a:lstStyle/>
          <a:p>
            <a:r>
              <a:rPr lang="en-US" sz="1200" dirty="0">
                <a:hlinkClick r:id="rId2"/>
              </a:rPr>
              <a:t>https://www.allaboutcircuits.com/technical-articles/switch-bounce-how-to-deal-with-it</a:t>
            </a:r>
            <a:r>
              <a:rPr lang="en-US" sz="1200" dirty="0" smtClean="0">
                <a:hlinkClick r:id="rId2"/>
              </a:rPr>
              <a:t>/</a:t>
            </a:r>
            <a:endParaRPr lang="en-US" sz="1200" dirty="0"/>
          </a:p>
        </p:txBody>
      </p:sp>
    </p:spTree>
    <p:extLst>
      <p:ext uri="{BB962C8B-B14F-4D97-AF65-F5344CB8AC3E}">
        <p14:creationId xmlns:p14="http://schemas.microsoft.com/office/powerpoint/2010/main" val="28981929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2514600" y="1828801"/>
            <a:ext cx="4419600" cy="3810000"/>
          </a:xfrm>
        </p:spPr>
        <p:txBody>
          <a:bodyPr>
            <a:normAutofit fontScale="92500" lnSpcReduction="20000"/>
          </a:bodyPr>
          <a:lstStyle/>
          <a:p>
            <a:pPr marL="514350" indent="-514350">
              <a:buFont typeface="+mj-lt"/>
              <a:buAutoNum type="arabicPeriod"/>
            </a:pPr>
            <a:r>
              <a:rPr lang="en-US" dirty="0" smtClean="0"/>
              <a:t>Platforms</a:t>
            </a:r>
          </a:p>
          <a:p>
            <a:pPr marL="514350" indent="-514350">
              <a:buFont typeface="+mj-lt"/>
              <a:buAutoNum type="arabicPeriod"/>
            </a:pPr>
            <a:r>
              <a:rPr lang="en-US" dirty="0" smtClean="0"/>
              <a:t>Electronics 101</a:t>
            </a:r>
          </a:p>
          <a:p>
            <a:pPr marL="514350" indent="-514350">
              <a:buFont typeface="+mj-lt"/>
              <a:buAutoNum type="arabicPeriod"/>
            </a:pPr>
            <a:r>
              <a:rPr lang="en-US" dirty="0" err="1" smtClean="0"/>
              <a:t>Arduino</a:t>
            </a:r>
            <a:r>
              <a:rPr lang="en-US" dirty="0" smtClean="0"/>
              <a:t> Sketches</a:t>
            </a:r>
          </a:p>
          <a:p>
            <a:pPr marL="514350" indent="-514350">
              <a:buFont typeface="+mj-lt"/>
              <a:buAutoNum type="arabicPeriod"/>
            </a:pPr>
            <a:r>
              <a:rPr lang="en-US" dirty="0" smtClean="0"/>
              <a:t>Infrared</a:t>
            </a:r>
          </a:p>
          <a:p>
            <a:pPr marL="514350" indent="-514350">
              <a:buFont typeface="+mj-lt"/>
              <a:buAutoNum type="arabicPeriod"/>
            </a:pPr>
            <a:r>
              <a:rPr lang="en-US" dirty="0" smtClean="0"/>
              <a:t>Cloud</a:t>
            </a:r>
          </a:p>
          <a:p>
            <a:pPr marL="514350" indent="-514350">
              <a:buFont typeface="+mj-lt"/>
              <a:buAutoNum type="arabicPeriod"/>
            </a:pPr>
            <a:r>
              <a:rPr lang="en-US" dirty="0" smtClean="0"/>
              <a:t>Hardware Interfaces</a:t>
            </a:r>
          </a:p>
          <a:p>
            <a:pPr marL="514350" indent="-514350">
              <a:buFont typeface="+mj-lt"/>
              <a:buAutoNum type="arabicPeriod"/>
            </a:pPr>
            <a:r>
              <a:rPr lang="en-US" dirty="0" smtClean="0"/>
              <a:t>Sensors &amp; Actuators</a:t>
            </a:r>
          </a:p>
          <a:p>
            <a:pPr marL="514350" indent="-514350">
              <a:buFont typeface="+mj-lt"/>
              <a:buAutoNum type="arabicPeriod"/>
            </a:pPr>
            <a:r>
              <a:rPr lang="en-US" dirty="0" smtClean="0"/>
              <a:t>Security</a:t>
            </a:r>
          </a:p>
        </p:txBody>
      </p:sp>
      <p:sp>
        <p:nvSpPr>
          <p:cNvPr id="4" name="TextBox 3"/>
          <p:cNvSpPr txBox="1"/>
          <p:nvPr/>
        </p:nvSpPr>
        <p:spPr>
          <a:xfrm>
            <a:off x="1676400" y="5943600"/>
            <a:ext cx="5766009" cy="369332"/>
          </a:xfrm>
          <a:prstGeom prst="rect">
            <a:avLst/>
          </a:prstGeom>
          <a:noFill/>
        </p:spPr>
        <p:txBody>
          <a:bodyPr wrap="none" rtlCol="0">
            <a:spAutoFit/>
          </a:bodyPr>
          <a:lstStyle/>
          <a:p>
            <a:r>
              <a:rPr lang="en-US" dirty="0"/>
              <a:t>Companion page: </a:t>
            </a:r>
            <a:r>
              <a:rPr lang="en-US" dirty="0">
                <a:hlinkClick r:id="rId2"/>
              </a:rPr>
              <a:t>https://github.com/apuder/iot-</a:t>
            </a:r>
            <a:r>
              <a:rPr lang="en-US" dirty="0" smtClean="0">
                <a:hlinkClick r:id="rId2"/>
              </a:rPr>
              <a:t>workshop</a:t>
            </a:r>
            <a:r>
              <a:rPr lang="en-US" dirty="0" smtClean="0"/>
              <a:t> </a:t>
            </a:r>
            <a:endParaRPr lang="en-US" dirty="0"/>
          </a:p>
        </p:txBody>
      </p:sp>
    </p:spTree>
    <p:extLst>
      <p:ext uri="{BB962C8B-B14F-4D97-AF65-F5344CB8AC3E}">
        <p14:creationId xmlns:p14="http://schemas.microsoft.com/office/powerpoint/2010/main" val="7356227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General Purpose </a:t>
            </a:r>
            <a:r>
              <a:rPr lang="en-US" dirty="0" err="1" smtClean="0"/>
              <a:t>Input/Output</a:t>
            </a:r>
            <a:r>
              <a:rPr lang="en-US" dirty="0" smtClean="0"/>
              <a:t> (GPIO)</a:t>
            </a:r>
            <a:endParaRPr lang="en-US" dirty="0"/>
          </a:p>
        </p:txBody>
      </p:sp>
      <p:sp>
        <p:nvSpPr>
          <p:cNvPr id="3" name="Content Placeholder 2"/>
          <p:cNvSpPr>
            <a:spLocks noGrp="1"/>
          </p:cNvSpPr>
          <p:nvPr>
            <p:ph idx="1"/>
          </p:nvPr>
        </p:nvSpPr>
        <p:spPr>
          <a:xfrm>
            <a:off x="457200" y="1447800"/>
            <a:ext cx="8229600" cy="4114800"/>
          </a:xfrm>
        </p:spPr>
        <p:txBody>
          <a:bodyPr>
            <a:normAutofit lnSpcReduction="10000"/>
          </a:bodyPr>
          <a:lstStyle/>
          <a:p>
            <a:r>
              <a:rPr lang="en-US" dirty="0" smtClean="0"/>
              <a:t>Generic pin with no pre-defined purpose.</a:t>
            </a:r>
          </a:p>
          <a:p>
            <a:r>
              <a:rPr lang="en-US" dirty="0" smtClean="0"/>
              <a:t>Can be configured either as input or output.</a:t>
            </a:r>
          </a:p>
          <a:p>
            <a:r>
              <a:rPr lang="en-US" dirty="0" smtClean="0"/>
              <a:t>Programmable interface:</a:t>
            </a:r>
          </a:p>
          <a:p>
            <a:pPr lvl="1"/>
            <a:r>
              <a:rPr lang="en-US" dirty="0" smtClean="0"/>
              <a:t>Read state of a binary device (e.g., push button).</a:t>
            </a:r>
          </a:p>
          <a:p>
            <a:pPr lvl="1"/>
            <a:r>
              <a:rPr lang="en-US" dirty="0" smtClean="0"/>
              <a:t>Control on/off state of a binary output device (e.g., LED)</a:t>
            </a:r>
          </a:p>
          <a:p>
            <a:r>
              <a:rPr lang="en-US" dirty="0" err="1" smtClean="0"/>
              <a:t>Arduino</a:t>
            </a:r>
            <a:r>
              <a:rPr lang="en-US" dirty="0" smtClean="0"/>
              <a:t> Uno:</a:t>
            </a:r>
          </a:p>
          <a:p>
            <a:pPr lvl="1"/>
            <a:r>
              <a:rPr lang="en-US" dirty="0" smtClean="0"/>
              <a:t>14 digital GPIO pins.</a:t>
            </a:r>
            <a:endParaRPr lang="en-US" dirty="0" smtClean="0"/>
          </a:p>
        </p:txBody>
      </p:sp>
    </p:spTree>
    <p:extLst>
      <p:ext uri="{BB962C8B-B14F-4D97-AF65-F5344CB8AC3E}">
        <p14:creationId xmlns:p14="http://schemas.microsoft.com/office/powerpoint/2010/main" val="3182755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 World” </a:t>
            </a:r>
            <a:r>
              <a:rPr lang="en-US" dirty="0" err="1" smtClean="0"/>
              <a:t>Arduino</a:t>
            </a:r>
            <a:endParaRPr lang="en-US" dirty="0"/>
          </a:p>
        </p:txBody>
      </p:sp>
      <p:sp>
        <p:nvSpPr>
          <p:cNvPr id="5" name="Content Placeholder 6"/>
          <p:cNvSpPr>
            <a:spLocks noGrp="1"/>
          </p:cNvSpPr>
          <p:nvPr>
            <p:ph idx="1"/>
          </p:nvPr>
        </p:nvSpPr>
        <p:spPr>
          <a:xfrm>
            <a:off x="420917" y="1739453"/>
            <a:ext cx="5003798" cy="4565856"/>
          </a:xfrm>
        </p:spPr>
        <p:txBody>
          <a:bodyPr>
            <a:normAutofit fontScale="77500" lnSpcReduction="20000"/>
          </a:bodyPr>
          <a:lstStyle/>
          <a:p>
            <a:r>
              <a:rPr lang="en-US" dirty="0" smtClean="0"/>
              <a:t>First electronic that makes use of the </a:t>
            </a:r>
            <a:r>
              <a:rPr lang="en-US" dirty="0" err="1" smtClean="0"/>
              <a:t>Arduino</a:t>
            </a:r>
            <a:r>
              <a:rPr lang="en-US" dirty="0" smtClean="0"/>
              <a:t>.</a:t>
            </a:r>
          </a:p>
          <a:p>
            <a:r>
              <a:rPr lang="en-US" dirty="0" smtClean="0"/>
              <a:t>Push button is connected to GPIO</a:t>
            </a:r>
            <a:br>
              <a:rPr lang="en-US" dirty="0" smtClean="0"/>
            </a:br>
            <a:r>
              <a:rPr lang="en-US" dirty="0" smtClean="0"/>
              <a:t>pin 2.</a:t>
            </a:r>
          </a:p>
          <a:p>
            <a:r>
              <a:rPr lang="en-US" dirty="0" smtClean="0"/>
              <a:t>LED is connected to GPIO pin 6.</a:t>
            </a:r>
          </a:p>
          <a:p>
            <a:r>
              <a:rPr lang="en-US" dirty="0" smtClean="0"/>
              <a:t>Both LED and the push button are also connected to ground to form a complete circuit with their respective GPIO pins.</a:t>
            </a:r>
          </a:p>
          <a:p>
            <a:r>
              <a:rPr lang="en-US" dirty="0" smtClean="0"/>
              <a:t>Pushing the button will not turn on the LED.</a:t>
            </a:r>
          </a:p>
          <a:p>
            <a:r>
              <a:rPr lang="en-US" dirty="0" err="1" smtClean="0"/>
              <a:t>Arduino</a:t>
            </a:r>
            <a:r>
              <a:rPr lang="en-US" dirty="0" smtClean="0"/>
              <a:t> needs to be programmed to implement desired behavior.</a:t>
            </a:r>
          </a:p>
        </p:txBody>
      </p:sp>
      <p:pic>
        <p:nvPicPr>
          <p:cNvPr id="6" name="Picture 5" descr="Arduino-LED-Button_b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0143" y="1197428"/>
            <a:ext cx="3108960" cy="5201920"/>
          </a:xfrm>
          <a:prstGeom prst="rect">
            <a:avLst/>
          </a:prstGeom>
        </p:spPr>
      </p:pic>
    </p:spTree>
    <p:extLst>
      <p:ext uri="{BB962C8B-B14F-4D97-AF65-F5344CB8AC3E}">
        <p14:creationId xmlns:p14="http://schemas.microsoft.com/office/powerpoint/2010/main" val="19682709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Pull-Up</a:t>
            </a:r>
            <a:r>
              <a:rPr lang="en-US" dirty="0"/>
              <a:t> </a:t>
            </a:r>
            <a:r>
              <a:rPr lang="en-US" dirty="0" smtClean="0"/>
              <a:t>Resistor</a:t>
            </a:r>
            <a:endParaRPr lang="en-US" dirty="0"/>
          </a:p>
        </p:txBody>
      </p:sp>
      <p:sp>
        <p:nvSpPr>
          <p:cNvPr id="3" name="Content Placeholder 2"/>
          <p:cNvSpPr>
            <a:spLocks noGrp="1"/>
          </p:cNvSpPr>
          <p:nvPr>
            <p:ph idx="1"/>
          </p:nvPr>
        </p:nvSpPr>
        <p:spPr>
          <a:xfrm>
            <a:off x="457200" y="1600200"/>
            <a:ext cx="4648200" cy="4876800"/>
          </a:xfrm>
        </p:spPr>
        <p:txBody>
          <a:bodyPr>
            <a:normAutofit fontScale="62500" lnSpcReduction="20000"/>
          </a:bodyPr>
          <a:lstStyle/>
          <a:p>
            <a:r>
              <a:rPr lang="en-US" dirty="0" smtClean="0"/>
              <a:t>Floating input:</a:t>
            </a:r>
          </a:p>
          <a:p>
            <a:pPr lvl="1"/>
            <a:r>
              <a:rPr lang="en-US" dirty="0"/>
              <a:t>D</a:t>
            </a:r>
            <a:r>
              <a:rPr lang="en-US" dirty="0" smtClean="0"/>
              <a:t>igital input not actively connected to any signal.</a:t>
            </a:r>
          </a:p>
          <a:p>
            <a:pPr lvl="1"/>
            <a:r>
              <a:rPr lang="en-US" dirty="0" smtClean="0"/>
              <a:t>Are </a:t>
            </a:r>
            <a:r>
              <a:rPr lang="en-US" dirty="0"/>
              <a:t>susceptible to electromagnetic </a:t>
            </a:r>
            <a:r>
              <a:rPr lang="en-US" dirty="0" smtClean="0"/>
              <a:t>interference.</a:t>
            </a:r>
          </a:p>
          <a:p>
            <a:pPr lvl="1"/>
            <a:r>
              <a:rPr lang="en-US" dirty="0" smtClean="0"/>
              <a:t>Can cause </a:t>
            </a:r>
            <a:r>
              <a:rPr lang="en-US" dirty="0"/>
              <a:t>unpredictable readings</a:t>
            </a:r>
            <a:r>
              <a:rPr lang="en-US" dirty="0" smtClean="0"/>
              <a:t>.</a:t>
            </a:r>
          </a:p>
          <a:p>
            <a:r>
              <a:rPr lang="en-US" dirty="0" smtClean="0"/>
              <a:t>Pull</a:t>
            </a:r>
            <a:r>
              <a:rPr lang="en-US" dirty="0"/>
              <a:t>-</a:t>
            </a:r>
            <a:r>
              <a:rPr lang="en-US" dirty="0" smtClean="0"/>
              <a:t>up resistor:</a:t>
            </a:r>
          </a:p>
          <a:p>
            <a:pPr lvl="1"/>
            <a:r>
              <a:rPr lang="en-US" dirty="0" smtClean="0"/>
              <a:t>Ensure </a:t>
            </a:r>
            <a:r>
              <a:rPr lang="en-US" dirty="0"/>
              <a:t>that the line is driven to a stable value, even when nothing else is connected</a:t>
            </a:r>
            <a:r>
              <a:rPr lang="en-US" dirty="0" smtClean="0"/>
              <a:t>.</a:t>
            </a:r>
          </a:p>
          <a:p>
            <a:pPr lvl="1"/>
            <a:r>
              <a:rPr lang="en-US" dirty="0"/>
              <a:t>G</a:t>
            </a:r>
            <a:r>
              <a:rPr lang="en-US" dirty="0" smtClean="0"/>
              <a:t>uarantee </a:t>
            </a:r>
            <a:r>
              <a:rPr lang="en-US" dirty="0"/>
              <a:t>that each signal has a stable default state that the rest of the system can rely on, without significantly affecting the input or output signal </a:t>
            </a:r>
            <a:r>
              <a:rPr lang="en-US" dirty="0" smtClean="0"/>
              <a:t>directly.</a:t>
            </a:r>
          </a:p>
          <a:p>
            <a:pPr lvl="1"/>
            <a:r>
              <a:rPr lang="en-US" dirty="0"/>
              <a:t>Pull-</a:t>
            </a:r>
            <a:r>
              <a:rPr lang="en-US" dirty="0" smtClean="0"/>
              <a:t>up </a:t>
            </a:r>
            <a:r>
              <a:rPr lang="en-US" dirty="0"/>
              <a:t>resistor values are typically between 1kΩ and </a:t>
            </a:r>
            <a:r>
              <a:rPr lang="en-US" dirty="0" smtClean="0"/>
              <a:t>10kΩ.</a:t>
            </a:r>
          </a:p>
          <a:p>
            <a:pPr lvl="1"/>
            <a:r>
              <a:rPr lang="en-US" dirty="0" err="1" smtClean="0"/>
              <a:t>Arduino</a:t>
            </a:r>
            <a:r>
              <a:rPr lang="en-US" dirty="0" smtClean="0"/>
              <a:t> has built-in pull-up </a:t>
            </a:r>
            <a:r>
              <a:rPr lang="en-US" dirty="0" smtClean="0"/>
              <a:t>resistors on its GPIO pins.</a:t>
            </a:r>
            <a:endParaRPr lang="en-US" dirty="0"/>
          </a:p>
        </p:txBody>
      </p:sp>
      <p:pic>
        <p:nvPicPr>
          <p:cNvPr id="5" name="Picture 4"/>
          <p:cNvPicPr>
            <a:picLocks noChangeAspect="1"/>
          </p:cNvPicPr>
          <p:nvPr/>
        </p:nvPicPr>
        <p:blipFill>
          <a:blip r:embed="rId2"/>
          <a:stretch>
            <a:fillRect/>
          </a:stretch>
        </p:blipFill>
        <p:spPr>
          <a:xfrm>
            <a:off x="5435600" y="2184400"/>
            <a:ext cx="2946400" cy="2476500"/>
          </a:xfrm>
          <a:prstGeom prst="rect">
            <a:avLst/>
          </a:prstGeom>
        </p:spPr>
      </p:pic>
    </p:spTree>
    <p:extLst>
      <p:ext uri="{BB962C8B-B14F-4D97-AF65-F5344CB8AC3E}">
        <p14:creationId xmlns:p14="http://schemas.microsoft.com/office/powerpoint/2010/main" val="27701719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Arduino</a:t>
            </a:r>
            <a:r>
              <a:rPr lang="en-US" dirty="0" smtClean="0"/>
              <a:t> Sketches</a:t>
            </a:r>
            <a:endParaRPr lang="en-US" dirty="0"/>
          </a:p>
        </p:txBody>
      </p:sp>
      <p:sp>
        <p:nvSpPr>
          <p:cNvPr id="3" name="Content Placeholder 2"/>
          <p:cNvSpPr>
            <a:spLocks noGrp="1"/>
          </p:cNvSpPr>
          <p:nvPr>
            <p:ph idx="1"/>
          </p:nvPr>
        </p:nvSpPr>
        <p:spPr>
          <a:xfrm>
            <a:off x="457200" y="1600200"/>
            <a:ext cx="5838371" cy="3307443"/>
          </a:xfrm>
        </p:spPr>
        <p:txBody>
          <a:bodyPr>
            <a:normAutofit fontScale="62500" lnSpcReduction="20000"/>
          </a:bodyPr>
          <a:lstStyle/>
          <a:p>
            <a:r>
              <a:rPr lang="en-US" dirty="0" smtClean="0"/>
              <a:t>Programs for the </a:t>
            </a:r>
            <a:r>
              <a:rPr lang="en-US" dirty="0" err="1" smtClean="0"/>
              <a:t>Arduino</a:t>
            </a:r>
            <a:r>
              <a:rPr lang="en-US" dirty="0" smtClean="0"/>
              <a:t> are called </a:t>
            </a:r>
            <a:r>
              <a:rPr lang="en-US" b="1" dirty="0" smtClean="0"/>
              <a:t>Sketches</a:t>
            </a:r>
            <a:r>
              <a:rPr lang="en-US" dirty="0" smtClean="0"/>
              <a:t>.</a:t>
            </a:r>
          </a:p>
          <a:p>
            <a:r>
              <a:rPr lang="en-US" dirty="0" smtClean="0"/>
              <a:t>Sketches can be written in C/C++.</a:t>
            </a:r>
          </a:p>
          <a:p>
            <a:r>
              <a:rPr lang="en-US" dirty="0" smtClean="0"/>
              <a:t>No operating system!</a:t>
            </a:r>
          </a:p>
          <a:p>
            <a:r>
              <a:rPr lang="en-US" dirty="0" smtClean="0"/>
              <a:t>Only one thread of execution.</a:t>
            </a:r>
          </a:p>
          <a:p>
            <a:r>
              <a:rPr lang="en-US" dirty="0" smtClean="0"/>
              <a:t>Support for common POSIX functions</a:t>
            </a:r>
            <a:br>
              <a:rPr lang="en-US" dirty="0" smtClean="0"/>
            </a:br>
            <a:r>
              <a:rPr lang="en-US" dirty="0" smtClean="0"/>
              <a:t>(e.g., </a:t>
            </a:r>
            <a:r>
              <a:rPr lang="en-US" b="1" dirty="0" err="1" smtClean="0">
                <a:latin typeface="Courier New"/>
                <a:cs typeface="Courier New"/>
              </a:rPr>
              <a:t>malloc</a:t>
            </a:r>
            <a:r>
              <a:rPr lang="en-US" b="1" dirty="0" smtClean="0">
                <a:latin typeface="Courier New"/>
                <a:cs typeface="Courier New"/>
              </a:rPr>
              <a:t>()</a:t>
            </a:r>
            <a:r>
              <a:rPr lang="en-US" dirty="0" smtClean="0"/>
              <a:t>, </a:t>
            </a:r>
            <a:r>
              <a:rPr lang="en-US" b="1" dirty="0" err="1" smtClean="0">
                <a:latin typeface="Courier New"/>
                <a:cs typeface="Courier New"/>
              </a:rPr>
              <a:t>strlen</a:t>
            </a:r>
            <a:r>
              <a:rPr lang="en-US" b="1" dirty="0" smtClean="0">
                <a:latin typeface="Courier New"/>
                <a:cs typeface="Courier New"/>
              </a:rPr>
              <a:t>()</a:t>
            </a:r>
            <a:r>
              <a:rPr lang="en-US" dirty="0" smtClean="0"/>
              <a:t>, </a:t>
            </a:r>
            <a:r>
              <a:rPr lang="en-US" dirty="0" err="1" smtClean="0"/>
              <a:t>etc</a:t>
            </a:r>
            <a:r>
              <a:rPr lang="en-US" dirty="0" smtClean="0"/>
              <a:t>)</a:t>
            </a:r>
          </a:p>
          <a:p>
            <a:r>
              <a:rPr lang="en-US" dirty="0" smtClean="0"/>
              <a:t>IDE automatically includes common header files.</a:t>
            </a:r>
          </a:p>
          <a:p>
            <a:r>
              <a:rPr lang="en-US" dirty="0" smtClean="0"/>
              <a:t>Popular IDEs:</a:t>
            </a:r>
          </a:p>
          <a:p>
            <a:pPr lvl="1"/>
            <a:r>
              <a:rPr lang="en-US" dirty="0" err="1" smtClean="0"/>
              <a:t>Arduino</a:t>
            </a:r>
            <a:r>
              <a:rPr lang="en-US" dirty="0" smtClean="0"/>
              <a:t> IDE.</a:t>
            </a:r>
          </a:p>
          <a:p>
            <a:pPr lvl="1"/>
            <a:r>
              <a:rPr lang="en-US" dirty="0" smtClean="0"/>
              <a:t>Atom with </a:t>
            </a:r>
            <a:r>
              <a:rPr lang="en-US" dirty="0" err="1" smtClean="0"/>
              <a:t>PlatformIO</a:t>
            </a:r>
            <a:r>
              <a:rPr lang="en-US" dirty="0" smtClean="0"/>
              <a:t>.</a:t>
            </a:r>
          </a:p>
          <a:p>
            <a:endParaRPr lang="en-US" dirty="0"/>
          </a:p>
        </p:txBody>
      </p:sp>
      <p:sp>
        <p:nvSpPr>
          <p:cNvPr id="4" name="TextBox 3"/>
          <p:cNvSpPr txBox="1"/>
          <p:nvPr/>
        </p:nvSpPr>
        <p:spPr>
          <a:xfrm>
            <a:off x="6312753" y="1913528"/>
            <a:ext cx="2441176" cy="2246769"/>
          </a:xfrm>
          <a:prstGeom prst="rect">
            <a:avLst/>
          </a:prstGeom>
          <a:solidFill>
            <a:schemeClr val="bg1">
              <a:lumMod val="95000"/>
            </a:schemeClr>
          </a:solidFill>
          <a:ln>
            <a:solidFill>
              <a:schemeClr val="tx1"/>
            </a:solidFill>
          </a:ln>
        </p:spPr>
        <p:txBody>
          <a:bodyPr wrap="square" rtlCol="0">
            <a:spAutoFit/>
          </a:bodyPr>
          <a:lstStyle/>
          <a:p>
            <a:r>
              <a:rPr lang="en-US" sz="1400" b="1" dirty="0" smtClean="0">
                <a:latin typeface="Courier New"/>
                <a:cs typeface="Courier New"/>
              </a:rPr>
              <a:t>// Basic template for</a:t>
            </a:r>
          </a:p>
          <a:p>
            <a:r>
              <a:rPr lang="en-US" sz="1400" b="1" dirty="0" smtClean="0">
                <a:latin typeface="Courier New"/>
                <a:cs typeface="Courier New"/>
              </a:rPr>
              <a:t>// a sketch</a:t>
            </a:r>
          </a:p>
          <a:p>
            <a:endParaRPr lang="en-US" sz="1400" b="1" dirty="0" smtClean="0">
              <a:latin typeface="Courier New"/>
              <a:cs typeface="Courier New"/>
            </a:endParaRPr>
          </a:p>
          <a:p>
            <a:r>
              <a:rPr lang="en-US" sz="1400" b="1" dirty="0" smtClean="0">
                <a:latin typeface="Courier New"/>
                <a:cs typeface="Courier New"/>
              </a:rPr>
              <a:t>void setup() {</a:t>
            </a:r>
          </a:p>
          <a:p>
            <a:r>
              <a:rPr lang="en-US" sz="1400" b="1" dirty="0">
                <a:latin typeface="Courier New"/>
                <a:cs typeface="Courier New"/>
              </a:rPr>
              <a:t> </a:t>
            </a:r>
            <a:r>
              <a:rPr lang="en-US" sz="1400" b="1" dirty="0" smtClean="0">
                <a:latin typeface="Courier New"/>
                <a:cs typeface="Courier New"/>
              </a:rPr>
              <a:t> // ...</a:t>
            </a:r>
          </a:p>
          <a:p>
            <a:r>
              <a:rPr lang="en-US" sz="1400" b="1" dirty="0" smtClean="0">
                <a:latin typeface="Courier New"/>
                <a:cs typeface="Courier New"/>
              </a:rPr>
              <a:t>}</a:t>
            </a:r>
          </a:p>
          <a:p>
            <a:endParaRPr lang="en-US" sz="1400" b="1" dirty="0" smtClean="0">
              <a:latin typeface="Courier New"/>
              <a:cs typeface="Courier New"/>
            </a:endParaRPr>
          </a:p>
          <a:p>
            <a:r>
              <a:rPr lang="en-US" sz="1400" b="1" dirty="0" smtClean="0">
                <a:latin typeface="Courier New"/>
                <a:cs typeface="Courier New"/>
              </a:rPr>
              <a:t>void loop() {</a:t>
            </a:r>
          </a:p>
          <a:p>
            <a:r>
              <a:rPr lang="en-US" sz="1400" b="1" dirty="0" smtClean="0">
                <a:latin typeface="Courier New"/>
                <a:cs typeface="Courier New"/>
              </a:rPr>
              <a:t> // ...</a:t>
            </a:r>
          </a:p>
          <a:p>
            <a:r>
              <a:rPr lang="en-US" sz="1400" b="1" dirty="0" smtClean="0">
                <a:latin typeface="Courier New"/>
                <a:cs typeface="Courier New"/>
              </a:rPr>
              <a:t>}</a:t>
            </a:r>
            <a:endParaRPr lang="en-US" sz="1400" b="1" dirty="0">
              <a:latin typeface="Courier New"/>
              <a:cs typeface="Courier New"/>
            </a:endParaRPr>
          </a:p>
        </p:txBody>
      </p:sp>
      <p:grpSp>
        <p:nvGrpSpPr>
          <p:cNvPr id="28" name="Group 27"/>
          <p:cNvGrpSpPr/>
          <p:nvPr/>
        </p:nvGrpSpPr>
        <p:grpSpPr>
          <a:xfrm>
            <a:off x="2165213" y="5210231"/>
            <a:ext cx="5534346" cy="1279072"/>
            <a:chOff x="889000" y="5201165"/>
            <a:chExt cx="5534346" cy="1279072"/>
          </a:xfrm>
        </p:grpSpPr>
        <p:cxnSp>
          <p:nvCxnSpPr>
            <p:cNvPr id="6" name="Straight Arrow Connector 5"/>
            <p:cNvCxnSpPr/>
            <p:nvPr/>
          </p:nvCxnSpPr>
          <p:spPr>
            <a:xfrm>
              <a:off x="889000" y="5959929"/>
              <a:ext cx="5524500" cy="11989"/>
            </a:xfrm>
            <a:prstGeom prst="straightConnector1">
              <a:avLst/>
            </a:prstGeom>
            <a:ln>
              <a:headEnd type="oval" w="lg" len="lg"/>
              <a:tailEnd type="stealth" w="lg" len="lg"/>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889000" y="6110905"/>
              <a:ext cx="699430" cy="369332"/>
            </a:xfrm>
            <a:prstGeom prst="rect">
              <a:avLst/>
            </a:prstGeom>
            <a:noFill/>
          </p:spPr>
          <p:txBody>
            <a:bodyPr wrap="none" rtlCol="0">
              <a:spAutoFit/>
            </a:bodyPr>
            <a:lstStyle/>
            <a:p>
              <a:r>
                <a:rPr lang="en-US" i="1" dirty="0" smtClean="0"/>
                <a:t>Time</a:t>
              </a:r>
              <a:endParaRPr lang="en-US" i="1" dirty="0"/>
            </a:p>
          </p:txBody>
        </p:sp>
        <p:cxnSp>
          <p:nvCxnSpPr>
            <p:cNvPr id="10" name="Straight Arrow Connector 9"/>
            <p:cNvCxnSpPr/>
            <p:nvPr/>
          </p:nvCxnSpPr>
          <p:spPr>
            <a:xfrm flipV="1">
              <a:off x="1542142" y="6295571"/>
              <a:ext cx="399143" cy="90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Curved Down Arrow 11"/>
            <p:cNvSpPr/>
            <p:nvPr/>
          </p:nvSpPr>
          <p:spPr>
            <a:xfrm>
              <a:off x="1307216" y="5597072"/>
              <a:ext cx="562428" cy="353785"/>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TextBox 12"/>
            <p:cNvSpPr txBox="1"/>
            <p:nvPr/>
          </p:nvSpPr>
          <p:spPr>
            <a:xfrm>
              <a:off x="1118632" y="5201165"/>
              <a:ext cx="1046581" cy="338554"/>
            </a:xfrm>
            <a:prstGeom prst="rect">
              <a:avLst/>
            </a:prstGeom>
            <a:noFill/>
          </p:spPr>
          <p:txBody>
            <a:bodyPr wrap="none" rtlCol="0">
              <a:spAutoFit/>
            </a:bodyPr>
            <a:lstStyle/>
            <a:p>
              <a:r>
                <a:rPr lang="en-US" sz="1600" b="1" dirty="0">
                  <a:latin typeface="Courier New"/>
                  <a:cs typeface="Courier New"/>
                </a:rPr>
                <a:t>s</a:t>
              </a:r>
              <a:r>
                <a:rPr lang="en-US" sz="1600" b="1" dirty="0" smtClean="0">
                  <a:latin typeface="Courier New"/>
                  <a:cs typeface="Courier New"/>
                </a:rPr>
                <a:t>etup()</a:t>
              </a:r>
              <a:endParaRPr lang="en-US" sz="1600" b="1" dirty="0">
                <a:latin typeface="Courier New"/>
                <a:cs typeface="Courier New"/>
              </a:endParaRPr>
            </a:p>
          </p:txBody>
        </p:sp>
        <p:grpSp>
          <p:nvGrpSpPr>
            <p:cNvPr id="16" name="Group 15"/>
            <p:cNvGrpSpPr/>
            <p:nvPr/>
          </p:nvGrpSpPr>
          <p:grpSpPr>
            <a:xfrm>
              <a:off x="2287031" y="5201165"/>
              <a:ext cx="923450" cy="749692"/>
              <a:chOff x="2287031" y="5201165"/>
              <a:chExt cx="923450" cy="749692"/>
            </a:xfrm>
          </p:grpSpPr>
          <p:sp>
            <p:nvSpPr>
              <p:cNvPr id="14" name="Curved Down Arrow 13"/>
              <p:cNvSpPr/>
              <p:nvPr/>
            </p:nvSpPr>
            <p:spPr>
              <a:xfrm>
                <a:off x="2439331" y="5597072"/>
                <a:ext cx="562428" cy="353785"/>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2287031" y="5201165"/>
                <a:ext cx="923450" cy="338554"/>
              </a:xfrm>
              <a:prstGeom prst="rect">
                <a:avLst/>
              </a:prstGeom>
              <a:noFill/>
            </p:spPr>
            <p:txBody>
              <a:bodyPr wrap="none" rtlCol="0">
                <a:spAutoFit/>
              </a:bodyPr>
              <a:lstStyle/>
              <a:p>
                <a:r>
                  <a:rPr lang="en-US" sz="1600" b="1" dirty="0" smtClean="0">
                    <a:latin typeface="Courier New"/>
                    <a:cs typeface="Courier New"/>
                  </a:rPr>
                  <a:t>loop()</a:t>
                </a:r>
                <a:endParaRPr lang="en-US" sz="1600" b="1" dirty="0">
                  <a:latin typeface="Courier New"/>
                  <a:cs typeface="Courier New"/>
                </a:endParaRPr>
              </a:p>
            </p:txBody>
          </p:sp>
        </p:grpSp>
        <p:grpSp>
          <p:nvGrpSpPr>
            <p:cNvPr id="17" name="Group 16"/>
            <p:cNvGrpSpPr/>
            <p:nvPr/>
          </p:nvGrpSpPr>
          <p:grpSpPr>
            <a:xfrm>
              <a:off x="3210481" y="5222226"/>
              <a:ext cx="923450" cy="749692"/>
              <a:chOff x="2287031" y="5201165"/>
              <a:chExt cx="923450" cy="749692"/>
            </a:xfrm>
          </p:grpSpPr>
          <p:sp>
            <p:nvSpPr>
              <p:cNvPr id="18" name="Curved Down Arrow 17"/>
              <p:cNvSpPr/>
              <p:nvPr/>
            </p:nvSpPr>
            <p:spPr>
              <a:xfrm>
                <a:off x="2439331" y="5597072"/>
                <a:ext cx="562428" cy="353785"/>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2287031" y="5201165"/>
                <a:ext cx="923450" cy="338554"/>
              </a:xfrm>
              <a:prstGeom prst="rect">
                <a:avLst/>
              </a:prstGeom>
              <a:noFill/>
            </p:spPr>
            <p:txBody>
              <a:bodyPr wrap="none" rtlCol="0">
                <a:spAutoFit/>
              </a:bodyPr>
              <a:lstStyle/>
              <a:p>
                <a:r>
                  <a:rPr lang="en-US" sz="1600" b="1" dirty="0" smtClean="0">
                    <a:latin typeface="Courier New"/>
                    <a:cs typeface="Courier New"/>
                  </a:rPr>
                  <a:t>loop()</a:t>
                </a:r>
                <a:endParaRPr lang="en-US" sz="1600" b="1" dirty="0">
                  <a:latin typeface="Courier New"/>
                  <a:cs typeface="Courier New"/>
                </a:endParaRPr>
              </a:p>
            </p:txBody>
          </p:sp>
        </p:grpSp>
        <p:grpSp>
          <p:nvGrpSpPr>
            <p:cNvPr id="20" name="Group 19"/>
            <p:cNvGrpSpPr/>
            <p:nvPr/>
          </p:nvGrpSpPr>
          <p:grpSpPr>
            <a:xfrm>
              <a:off x="4113090" y="5219308"/>
              <a:ext cx="923450" cy="749692"/>
              <a:chOff x="2287031" y="5201165"/>
              <a:chExt cx="923450" cy="749692"/>
            </a:xfrm>
          </p:grpSpPr>
          <p:sp>
            <p:nvSpPr>
              <p:cNvPr id="21" name="Curved Down Arrow 20"/>
              <p:cNvSpPr/>
              <p:nvPr/>
            </p:nvSpPr>
            <p:spPr>
              <a:xfrm>
                <a:off x="2439331" y="5597072"/>
                <a:ext cx="562428" cy="353785"/>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a:off x="2287031" y="5201165"/>
                <a:ext cx="923450" cy="338554"/>
              </a:xfrm>
              <a:prstGeom prst="rect">
                <a:avLst/>
              </a:prstGeom>
              <a:noFill/>
            </p:spPr>
            <p:txBody>
              <a:bodyPr wrap="none" rtlCol="0">
                <a:spAutoFit/>
              </a:bodyPr>
              <a:lstStyle/>
              <a:p>
                <a:r>
                  <a:rPr lang="en-US" sz="1600" b="1" dirty="0" smtClean="0">
                    <a:latin typeface="Courier New"/>
                    <a:cs typeface="Courier New"/>
                  </a:rPr>
                  <a:t>loop()</a:t>
                </a:r>
                <a:endParaRPr lang="en-US" sz="1600" b="1" dirty="0">
                  <a:latin typeface="Courier New"/>
                  <a:cs typeface="Courier New"/>
                </a:endParaRPr>
              </a:p>
            </p:txBody>
          </p:sp>
        </p:grpSp>
        <p:grpSp>
          <p:nvGrpSpPr>
            <p:cNvPr id="23" name="Group 22"/>
            <p:cNvGrpSpPr/>
            <p:nvPr/>
          </p:nvGrpSpPr>
          <p:grpSpPr>
            <a:xfrm>
              <a:off x="4979427" y="5207003"/>
              <a:ext cx="923450" cy="749692"/>
              <a:chOff x="2287031" y="5201165"/>
              <a:chExt cx="923450" cy="749692"/>
            </a:xfrm>
          </p:grpSpPr>
          <p:sp>
            <p:nvSpPr>
              <p:cNvPr id="24" name="Curved Down Arrow 23"/>
              <p:cNvSpPr/>
              <p:nvPr/>
            </p:nvSpPr>
            <p:spPr>
              <a:xfrm>
                <a:off x="2439331" y="5597072"/>
                <a:ext cx="562428" cy="353785"/>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5" name="TextBox 24"/>
              <p:cNvSpPr txBox="1"/>
              <p:nvPr/>
            </p:nvSpPr>
            <p:spPr>
              <a:xfrm>
                <a:off x="2287031" y="5201165"/>
                <a:ext cx="923450" cy="338554"/>
              </a:xfrm>
              <a:prstGeom prst="rect">
                <a:avLst/>
              </a:prstGeom>
              <a:noFill/>
            </p:spPr>
            <p:txBody>
              <a:bodyPr wrap="none" rtlCol="0">
                <a:spAutoFit/>
              </a:bodyPr>
              <a:lstStyle/>
              <a:p>
                <a:r>
                  <a:rPr lang="en-US" sz="1600" b="1" dirty="0" smtClean="0">
                    <a:latin typeface="Courier New"/>
                    <a:cs typeface="Courier New"/>
                  </a:rPr>
                  <a:t>loop()</a:t>
                </a:r>
                <a:endParaRPr lang="en-US" sz="1600" b="1" dirty="0">
                  <a:latin typeface="Courier New"/>
                  <a:cs typeface="Courier New"/>
                </a:endParaRPr>
              </a:p>
            </p:txBody>
          </p:sp>
        </p:grpSp>
        <p:sp>
          <p:nvSpPr>
            <p:cNvPr id="27" name="TextBox 26"/>
            <p:cNvSpPr txBox="1"/>
            <p:nvPr/>
          </p:nvSpPr>
          <p:spPr>
            <a:xfrm>
              <a:off x="5896433" y="5309719"/>
              <a:ext cx="526913" cy="584776"/>
            </a:xfrm>
            <a:prstGeom prst="rect">
              <a:avLst/>
            </a:prstGeom>
            <a:noFill/>
          </p:spPr>
          <p:txBody>
            <a:bodyPr wrap="none" rtlCol="0">
              <a:spAutoFit/>
            </a:bodyPr>
            <a:lstStyle/>
            <a:p>
              <a:r>
                <a:rPr lang="mr-IN" sz="3200" b="1" dirty="0" smtClean="0"/>
                <a:t>…</a:t>
              </a:r>
              <a:endParaRPr lang="en-US" sz="3200" b="1" dirty="0"/>
            </a:p>
          </p:txBody>
        </p:sp>
      </p:grpSp>
    </p:spTree>
    <p:extLst>
      <p:ext uri="{BB962C8B-B14F-4D97-AF65-F5344CB8AC3E}">
        <p14:creationId xmlns:p14="http://schemas.microsoft.com/office/powerpoint/2010/main" val="2801859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Arduino</a:t>
            </a:r>
            <a:r>
              <a:rPr lang="en-US" dirty="0" smtClean="0"/>
              <a:t> IDE</a:t>
            </a:r>
            <a:endParaRPr lang="en-US" dirty="0"/>
          </a:p>
        </p:txBody>
      </p:sp>
      <p:sp>
        <p:nvSpPr>
          <p:cNvPr id="3" name="Content Placeholder 2"/>
          <p:cNvSpPr>
            <a:spLocks noGrp="1"/>
          </p:cNvSpPr>
          <p:nvPr>
            <p:ph idx="1"/>
          </p:nvPr>
        </p:nvSpPr>
        <p:spPr>
          <a:xfrm>
            <a:off x="457200" y="1600200"/>
            <a:ext cx="4267200" cy="4525963"/>
          </a:xfrm>
        </p:spPr>
        <p:txBody>
          <a:bodyPr>
            <a:normAutofit fontScale="77500" lnSpcReduction="20000"/>
          </a:bodyPr>
          <a:lstStyle/>
          <a:p>
            <a:r>
              <a:rPr lang="en-US" dirty="0" smtClean="0"/>
              <a:t>Download free </a:t>
            </a:r>
            <a:r>
              <a:rPr lang="en-US" dirty="0" err="1" smtClean="0"/>
              <a:t>Arduino</a:t>
            </a:r>
            <a:r>
              <a:rPr lang="en-US" dirty="0"/>
              <a:t> IDE:</a:t>
            </a:r>
            <a:br>
              <a:rPr lang="en-US" dirty="0"/>
            </a:br>
            <a:r>
              <a:rPr lang="en-US" dirty="0">
                <a:hlinkClick r:id="rId2"/>
              </a:rPr>
              <a:t>https://www.arduino.cc/en/Main/</a:t>
            </a:r>
            <a:r>
              <a:rPr lang="en-US" dirty="0" smtClean="0">
                <a:hlinkClick r:id="rId2"/>
              </a:rPr>
              <a:t>Software</a:t>
            </a:r>
            <a:r>
              <a:rPr lang="en-US" dirty="0" smtClean="0"/>
              <a:t> </a:t>
            </a:r>
          </a:p>
          <a:p>
            <a:r>
              <a:rPr lang="en-US" dirty="0" smtClean="0"/>
              <a:t>Configuration:</a:t>
            </a:r>
          </a:p>
          <a:p>
            <a:pPr lvl="1"/>
            <a:r>
              <a:rPr lang="en-US" i="1" dirty="0" smtClean="0"/>
              <a:t>Tools &gt; Board &gt;</a:t>
            </a:r>
            <a:br>
              <a:rPr lang="en-US" i="1" dirty="0" smtClean="0"/>
            </a:br>
            <a:r>
              <a:rPr lang="en-US" i="1" dirty="0" err="1" smtClean="0"/>
              <a:t>Arduino</a:t>
            </a:r>
            <a:r>
              <a:rPr lang="en-US" i="1" dirty="0" smtClean="0"/>
              <a:t>/</a:t>
            </a:r>
            <a:r>
              <a:rPr lang="en-US" i="1" dirty="0" err="1" smtClean="0"/>
              <a:t>Genuino</a:t>
            </a:r>
            <a:r>
              <a:rPr lang="en-US" i="1" dirty="0" smtClean="0"/>
              <a:t> Uno</a:t>
            </a:r>
          </a:p>
          <a:p>
            <a:pPr lvl="1"/>
            <a:r>
              <a:rPr lang="en-US" i="1" dirty="0" smtClean="0"/>
              <a:t>Tools &gt; Programmer &gt;</a:t>
            </a:r>
            <a:br>
              <a:rPr lang="en-US" i="1" dirty="0" smtClean="0"/>
            </a:br>
            <a:r>
              <a:rPr lang="en-US" i="1" dirty="0" smtClean="0"/>
              <a:t>AVR ISP</a:t>
            </a:r>
          </a:p>
          <a:p>
            <a:pPr lvl="1"/>
            <a:r>
              <a:rPr lang="en-US" i="1" dirty="0" smtClean="0"/>
              <a:t>Tools &gt; Port &gt; /</a:t>
            </a:r>
            <a:r>
              <a:rPr lang="en-US" i="1" dirty="0" err="1" smtClean="0"/>
              <a:t>dev</a:t>
            </a:r>
            <a:r>
              <a:rPr lang="en-US" i="1" dirty="0" smtClean="0"/>
              <a:t>/XXX</a:t>
            </a:r>
          </a:p>
          <a:p>
            <a:r>
              <a:rPr lang="en-US" dirty="0" smtClean="0"/>
              <a:t>Note: the </a:t>
            </a:r>
            <a:r>
              <a:rPr lang="en-US" dirty="0" err="1" smtClean="0"/>
              <a:t>Arduino</a:t>
            </a:r>
            <a:r>
              <a:rPr lang="en-US" dirty="0" smtClean="0"/>
              <a:t> needs to be connected to the laptop in order for it to show up under </a:t>
            </a:r>
            <a:r>
              <a:rPr lang="en-US" i="1" dirty="0" smtClean="0"/>
              <a:t>Tools &gt; Port</a:t>
            </a:r>
            <a:r>
              <a:rPr lang="en-US" dirty="0" smtClean="0"/>
              <a:t>.</a:t>
            </a:r>
            <a:endParaRPr lang="en-US" dirty="0"/>
          </a:p>
        </p:txBody>
      </p:sp>
      <p:pic>
        <p:nvPicPr>
          <p:cNvPr id="5" name="Picture 4"/>
          <p:cNvPicPr>
            <a:picLocks noChangeAspect="1"/>
          </p:cNvPicPr>
          <p:nvPr/>
        </p:nvPicPr>
        <p:blipFill>
          <a:blip r:embed="rId3"/>
          <a:stretch>
            <a:fillRect/>
          </a:stretch>
        </p:blipFill>
        <p:spPr>
          <a:xfrm>
            <a:off x="4800600" y="1444852"/>
            <a:ext cx="4169499" cy="4572000"/>
          </a:xfrm>
          <a:prstGeom prst="rect">
            <a:avLst/>
          </a:prstGeom>
        </p:spPr>
      </p:pic>
    </p:spTree>
    <p:extLst>
      <p:ext uri="{BB962C8B-B14F-4D97-AF65-F5344CB8AC3E}">
        <p14:creationId xmlns:p14="http://schemas.microsoft.com/office/powerpoint/2010/main" val="13284066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Sketch for Button/LED Circuit</a:t>
            </a:r>
            <a:endParaRPr lang="en-US" dirty="0"/>
          </a:p>
        </p:txBody>
      </p:sp>
      <p:sp>
        <p:nvSpPr>
          <p:cNvPr id="3" name="Content Placeholder 2"/>
          <p:cNvSpPr>
            <a:spLocks noGrp="1"/>
          </p:cNvSpPr>
          <p:nvPr>
            <p:ph idx="1"/>
          </p:nvPr>
        </p:nvSpPr>
        <p:spPr>
          <a:xfrm>
            <a:off x="457200" y="4572000"/>
            <a:ext cx="8229600" cy="1828800"/>
          </a:xfrm>
        </p:spPr>
        <p:txBody>
          <a:bodyPr>
            <a:normAutofit fontScale="47500" lnSpcReduction="20000"/>
          </a:bodyPr>
          <a:lstStyle/>
          <a:p>
            <a:r>
              <a:rPr lang="en-US" dirty="0" smtClean="0"/>
              <a:t>This sketch assumes the wiring as shown on the “Hello World” for </a:t>
            </a:r>
            <a:r>
              <a:rPr lang="en-US" dirty="0" err="1" smtClean="0"/>
              <a:t>Arduino</a:t>
            </a:r>
            <a:r>
              <a:rPr lang="en-US" dirty="0" smtClean="0"/>
              <a:t> slide.</a:t>
            </a:r>
          </a:p>
          <a:p>
            <a:r>
              <a:rPr lang="en-US" dirty="0" smtClean="0"/>
              <a:t>GPIO pins can be configured either as input (</a:t>
            </a:r>
            <a:r>
              <a:rPr lang="en-US" b="1" dirty="0" smtClean="0">
                <a:latin typeface="Courier New"/>
                <a:cs typeface="Courier New"/>
              </a:rPr>
              <a:t>INPUT_PULLUP</a:t>
            </a:r>
            <a:r>
              <a:rPr lang="en-US" dirty="0" smtClean="0"/>
              <a:t>) or output (</a:t>
            </a:r>
            <a:r>
              <a:rPr lang="en-US" sz="3300" b="1" dirty="0" smtClean="0">
                <a:latin typeface="Courier New"/>
                <a:cs typeface="Courier New"/>
              </a:rPr>
              <a:t>OUTPUT</a:t>
            </a:r>
            <a:r>
              <a:rPr lang="en-US" dirty="0" smtClean="0"/>
              <a:t>) via </a:t>
            </a:r>
            <a:r>
              <a:rPr lang="en-US" sz="3300" b="1" dirty="0" err="1">
                <a:latin typeface="Courier New"/>
                <a:cs typeface="Courier New"/>
              </a:rPr>
              <a:t>pinMode</a:t>
            </a:r>
            <a:r>
              <a:rPr lang="en-US" sz="3300" b="1" dirty="0">
                <a:latin typeface="Courier New"/>
                <a:cs typeface="Courier New"/>
              </a:rPr>
              <a:t>()</a:t>
            </a:r>
          </a:p>
          <a:p>
            <a:r>
              <a:rPr lang="en-US" sz="3300" b="1" dirty="0" err="1">
                <a:latin typeface="Courier New"/>
                <a:cs typeface="Courier New"/>
              </a:rPr>
              <a:t>digitalRead</a:t>
            </a:r>
            <a:r>
              <a:rPr lang="en-US" sz="3300" b="1" dirty="0">
                <a:latin typeface="Courier New"/>
                <a:cs typeface="Courier New"/>
              </a:rPr>
              <a:t>()</a:t>
            </a:r>
            <a:r>
              <a:rPr lang="en-US" dirty="0" smtClean="0"/>
              <a:t> can return either </a:t>
            </a:r>
            <a:r>
              <a:rPr lang="en-US" sz="3300" b="1" dirty="0">
                <a:latin typeface="Courier New"/>
                <a:cs typeface="Courier New"/>
              </a:rPr>
              <a:t>HIGH</a:t>
            </a:r>
            <a:r>
              <a:rPr lang="en-US" dirty="0" smtClean="0"/>
              <a:t> or </a:t>
            </a:r>
            <a:r>
              <a:rPr lang="en-US" sz="3300" b="1" dirty="0">
                <a:latin typeface="Courier New"/>
                <a:cs typeface="Courier New"/>
              </a:rPr>
              <a:t>LOW</a:t>
            </a:r>
            <a:r>
              <a:rPr lang="en-US" dirty="0" smtClean="0"/>
              <a:t>. For a pin configured as </a:t>
            </a:r>
            <a:r>
              <a:rPr lang="en-US" sz="3300" b="1" dirty="0">
                <a:latin typeface="Courier New"/>
                <a:cs typeface="Courier New"/>
              </a:rPr>
              <a:t>INPUT_PULLUP</a:t>
            </a:r>
            <a:r>
              <a:rPr lang="en-US" dirty="0" smtClean="0"/>
              <a:t> it will return </a:t>
            </a:r>
            <a:r>
              <a:rPr lang="en-US" sz="3300" b="1" dirty="0">
                <a:latin typeface="Courier New"/>
                <a:cs typeface="Courier New"/>
              </a:rPr>
              <a:t>LOW</a:t>
            </a:r>
            <a:r>
              <a:rPr lang="en-US" dirty="0" smtClean="0"/>
              <a:t> when the button is pressed. It will also activate an internal pull-up resistor on that pin.</a:t>
            </a:r>
          </a:p>
          <a:p>
            <a:r>
              <a:rPr lang="en-US" dirty="0" smtClean="0"/>
              <a:t>The value of </a:t>
            </a:r>
            <a:r>
              <a:rPr lang="en-US" sz="3400" b="1" dirty="0">
                <a:latin typeface="Courier New"/>
                <a:cs typeface="Courier New"/>
              </a:rPr>
              <a:t>HIGH</a:t>
            </a:r>
            <a:r>
              <a:rPr lang="en-US" dirty="0" smtClean="0"/>
              <a:t> or </a:t>
            </a:r>
            <a:r>
              <a:rPr lang="en-US" sz="3400" b="1" dirty="0">
                <a:latin typeface="Courier New"/>
                <a:cs typeface="Courier New"/>
              </a:rPr>
              <a:t>LOW</a:t>
            </a:r>
            <a:r>
              <a:rPr lang="en-US" dirty="0" smtClean="0"/>
              <a:t> can be set for an output pin via </a:t>
            </a:r>
            <a:r>
              <a:rPr lang="en-US" sz="3400" b="1" dirty="0" err="1">
                <a:latin typeface="Courier New"/>
                <a:cs typeface="Courier New"/>
              </a:rPr>
              <a:t>digitalWrite</a:t>
            </a:r>
            <a:r>
              <a:rPr lang="en-US" sz="3400" b="1" dirty="0">
                <a:latin typeface="Courier New"/>
                <a:cs typeface="Courier New"/>
              </a:rPr>
              <a:t>()</a:t>
            </a:r>
          </a:p>
          <a:p>
            <a:r>
              <a:rPr lang="en-US" dirty="0" smtClean="0"/>
              <a:t>This sketch will constantly update the LED with each call to </a:t>
            </a:r>
            <a:r>
              <a:rPr lang="en-US" sz="3300" b="1" dirty="0">
                <a:latin typeface="Courier New"/>
                <a:cs typeface="Courier New"/>
              </a:rPr>
              <a:t>loop()</a:t>
            </a:r>
          </a:p>
        </p:txBody>
      </p:sp>
      <p:sp>
        <p:nvSpPr>
          <p:cNvPr id="4" name="TextBox 3"/>
          <p:cNvSpPr txBox="1"/>
          <p:nvPr/>
        </p:nvSpPr>
        <p:spPr>
          <a:xfrm>
            <a:off x="1893923" y="1589544"/>
            <a:ext cx="5356154" cy="2677656"/>
          </a:xfrm>
          <a:prstGeom prst="rect">
            <a:avLst/>
          </a:prstGeom>
          <a:solidFill>
            <a:schemeClr val="bg1">
              <a:lumMod val="95000"/>
            </a:schemeClr>
          </a:solidFill>
          <a:ln>
            <a:solidFill>
              <a:schemeClr val="tx1"/>
            </a:solidFill>
          </a:ln>
        </p:spPr>
        <p:txBody>
          <a:bodyPr wrap="none" rtlCol="0">
            <a:spAutoFit/>
          </a:bodyPr>
          <a:lstStyle/>
          <a:p>
            <a:r>
              <a:rPr lang="en-US" sz="1400" b="1" dirty="0" err="1" smtClean="0">
                <a:latin typeface="Courier New"/>
                <a:cs typeface="Courier New"/>
              </a:rPr>
              <a:t>const</a:t>
            </a:r>
            <a:r>
              <a:rPr lang="en-US" sz="1400" b="1" dirty="0" smtClean="0">
                <a:latin typeface="Courier New"/>
                <a:cs typeface="Courier New"/>
              </a:rPr>
              <a:t> </a:t>
            </a:r>
            <a:r>
              <a:rPr lang="en-US" sz="1400" b="1" dirty="0" err="1" smtClean="0">
                <a:latin typeface="Courier New"/>
                <a:cs typeface="Courier New"/>
              </a:rPr>
              <a:t>int</a:t>
            </a:r>
            <a:r>
              <a:rPr lang="en-US" sz="1400" b="1" dirty="0" smtClean="0">
                <a:latin typeface="Courier New"/>
                <a:cs typeface="Courier New"/>
              </a:rPr>
              <a:t> LED_PIN = 6;</a:t>
            </a:r>
          </a:p>
          <a:p>
            <a:r>
              <a:rPr lang="en-US" sz="1400" b="1" dirty="0" err="1" smtClean="0">
                <a:latin typeface="Courier New"/>
                <a:cs typeface="Courier New"/>
              </a:rPr>
              <a:t>const</a:t>
            </a:r>
            <a:r>
              <a:rPr lang="en-US" sz="1400" b="1" dirty="0" smtClean="0">
                <a:latin typeface="Courier New"/>
                <a:cs typeface="Courier New"/>
              </a:rPr>
              <a:t> </a:t>
            </a:r>
            <a:r>
              <a:rPr lang="en-US" sz="1400" b="1" dirty="0" err="1" smtClean="0">
                <a:latin typeface="Courier New"/>
                <a:cs typeface="Courier New"/>
              </a:rPr>
              <a:t>int</a:t>
            </a:r>
            <a:r>
              <a:rPr lang="en-US" sz="1400" b="1" dirty="0" smtClean="0">
                <a:latin typeface="Courier New"/>
                <a:cs typeface="Courier New"/>
              </a:rPr>
              <a:t> BUTTON_PIN = 2;</a:t>
            </a:r>
          </a:p>
          <a:p>
            <a:endParaRPr lang="en-US" sz="1400" b="1" dirty="0" smtClean="0">
              <a:latin typeface="Courier New"/>
              <a:cs typeface="Courier New"/>
            </a:endParaRPr>
          </a:p>
          <a:p>
            <a:r>
              <a:rPr lang="en-US" sz="1400" b="1" dirty="0" smtClean="0">
                <a:latin typeface="Courier New"/>
                <a:cs typeface="Courier New"/>
              </a:rPr>
              <a:t>void setup() {</a:t>
            </a:r>
          </a:p>
          <a:p>
            <a:r>
              <a:rPr lang="en-US" sz="1400" b="1" dirty="0" smtClean="0">
                <a:latin typeface="Courier New"/>
                <a:cs typeface="Courier New"/>
              </a:rPr>
              <a:t>  </a:t>
            </a:r>
            <a:r>
              <a:rPr lang="en-US" sz="1400" b="1" dirty="0" err="1" smtClean="0">
                <a:latin typeface="Courier New"/>
                <a:cs typeface="Courier New"/>
              </a:rPr>
              <a:t>pinMode</a:t>
            </a:r>
            <a:r>
              <a:rPr lang="en-US" sz="1400" b="1" dirty="0" smtClean="0">
                <a:latin typeface="Courier New"/>
                <a:cs typeface="Courier New"/>
              </a:rPr>
              <a:t>(LED_PIN, OUTPUT);</a:t>
            </a:r>
          </a:p>
          <a:p>
            <a:r>
              <a:rPr lang="en-US" sz="1400" b="1" dirty="0" smtClean="0">
                <a:latin typeface="Courier New"/>
                <a:cs typeface="Courier New"/>
              </a:rPr>
              <a:t>  </a:t>
            </a:r>
            <a:r>
              <a:rPr lang="en-US" sz="1400" b="1" dirty="0" err="1" smtClean="0">
                <a:latin typeface="Courier New"/>
                <a:cs typeface="Courier New"/>
              </a:rPr>
              <a:t>pinMode</a:t>
            </a:r>
            <a:r>
              <a:rPr lang="en-US" sz="1400" b="1" dirty="0" smtClean="0">
                <a:latin typeface="Courier New"/>
                <a:cs typeface="Courier New"/>
              </a:rPr>
              <a:t>(BUTTON_PIN, INPUT_PULLUP);</a:t>
            </a:r>
          </a:p>
          <a:p>
            <a:r>
              <a:rPr lang="en-US" sz="1400" b="1" dirty="0" smtClean="0">
                <a:latin typeface="Courier New"/>
                <a:cs typeface="Courier New"/>
              </a:rPr>
              <a:t>}</a:t>
            </a:r>
          </a:p>
          <a:p>
            <a:endParaRPr lang="en-US" sz="1400" b="1" dirty="0" smtClean="0">
              <a:latin typeface="Courier New"/>
              <a:cs typeface="Courier New"/>
            </a:endParaRPr>
          </a:p>
          <a:p>
            <a:r>
              <a:rPr lang="en-US" sz="1400" b="1" dirty="0" smtClean="0">
                <a:latin typeface="Courier New"/>
                <a:cs typeface="Courier New"/>
              </a:rPr>
              <a:t>void loop() {</a:t>
            </a:r>
          </a:p>
          <a:p>
            <a:r>
              <a:rPr lang="en-US" sz="1400" b="1" dirty="0" smtClean="0">
                <a:latin typeface="Courier New"/>
                <a:cs typeface="Courier New"/>
              </a:rPr>
              <a:t>  </a:t>
            </a:r>
            <a:r>
              <a:rPr lang="en-US" sz="1400" b="1" dirty="0" err="1" smtClean="0">
                <a:latin typeface="Courier New"/>
                <a:cs typeface="Courier New"/>
              </a:rPr>
              <a:t>bool</a:t>
            </a:r>
            <a:r>
              <a:rPr lang="en-US" sz="1400" b="1" dirty="0" smtClean="0">
                <a:latin typeface="Courier New"/>
                <a:cs typeface="Courier New"/>
              </a:rPr>
              <a:t> pressed = </a:t>
            </a:r>
            <a:r>
              <a:rPr lang="en-US" sz="1400" b="1" dirty="0" err="1" smtClean="0">
                <a:latin typeface="Courier New"/>
                <a:cs typeface="Courier New"/>
              </a:rPr>
              <a:t>digitalRead</a:t>
            </a:r>
            <a:r>
              <a:rPr lang="en-US" sz="1400" b="1" dirty="0" smtClean="0">
                <a:latin typeface="Courier New"/>
                <a:cs typeface="Courier New"/>
              </a:rPr>
              <a:t>(BUTTON_PIN) == LOW;</a:t>
            </a:r>
          </a:p>
          <a:p>
            <a:r>
              <a:rPr lang="en-US" sz="1400" b="1" dirty="0" smtClean="0">
                <a:latin typeface="Courier New"/>
                <a:cs typeface="Courier New"/>
              </a:rPr>
              <a:t>  </a:t>
            </a:r>
            <a:r>
              <a:rPr lang="en-US" sz="1400" b="1" dirty="0" err="1" smtClean="0">
                <a:latin typeface="Courier New"/>
                <a:cs typeface="Courier New"/>
              </a:rPr>
              <a:t>digitalWrite</a:t>
            </a:r>
            <a:r>
              <a:rPr lang="en-US" sz="1400" b="1" dirty="0" smtClean="0">
                <a:latin typeface="Courier New"/>
                <a:cs typeface="Courier New"/>
              </a:rPr>
              <a:t>(LED_PIN, pressed ? HIGH : LOW);</a:t>
            </a:r>
          </a:p>
          <a:p>
            <a:r>
              <a:rPr lang="en-US" sz="1400" b="1" dirty="0" smtClean="0">
                <a:latin typeface="Courier New"/>
                <a:cs typeface="Courier New"/>
              </a:rPr>
              <a:t>}</a:t>
            </a:r>
          </a:p>
        </p:txBody>
      </p:sp>
    </p:spTree>
    <p:extLst>
      <p:ext uri="{BB962C8B-B14F-4D97-AF65-F5344CB8AC3E}">
        <p14:creationId xmlns:p14="http://schemas.microsoft.com/office/powerpoint/2010/main" val="17864696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Blinking LED</a:t>
            </a:r>
            <a:endParaRPr lang="en-US" dirty="0"/>
          </a:p>
        </p:txBody>
      </p:sp>
      <p:sp>
        <p:nvSpPr>
          <p:cNvPr id="3" name="Content Placeholder 2"/>
          <p:cNvSpPr>
            <a:spLocks noGrp="1"/>
          </p:cNvSpPr>
          <p:nvPr>
            <p:ph idx="1"/>
          </p:nvPr>
        </p:nvSpPr>
        <p:spPr>
          <a:xfrm>
            <a:off x="457200" y="4648199"/>
            <a:ext cx="8229600" cy="1752601"/>
          </a:xfrm>
        </p:spPr>
        <p:txBody>
          <a:bodyPr>
            <a:normAutofit fontScale="77500" lnSpcReduction="20000"/>
          </a:bodyPr>
          <a:lstStyle/>
          <a:p>
            <a:r>
              <a:rPr lang="en-US" dirty="0" smtClean="0"/>
              <a:t>Function </a:t>
            </a:r>
            <a:r>
              <a:rPr lang="en-US" b="1" dirty="0" smtClean="0">
                <a:latin typeface="Courier New"/>
                <a:cs typeface="Courier New"/>
              </a:rPr>
              <a:t>delay()</a:t>
            </a:r>
            <a:r>
              <a:rPr lang="en-US" dirty="0" smtClean="0"/>
              <a:t> will sleep for the number of</a:t>
            </a:r>
            <a:br>
              <a:rPr lang="en-US" dirty="0" smtClean="0"/>
            </a:br>
            <a:r>
              <a:rPr lang="en-US" dirty="0" smtClean="0"/>
              <a:t>milliseconds provided as a parameter.</a:t>
            </a:r>
          </a:p>
          <a:p>
            <a:r>
              <a:rPr lang="en-US" dirty="0" smtClean="0"/>
              <a:t>This sketch will repeatedly first turn the LED on for</a:t>
            </a:r>
            <a:br>
              <a:rPr lang="en-US" dirty="0" smtClean="0"/>
            </a:br>
            <a:r>
              <a:rPr lang="en-US" dirty="0" smtClean="0"/>
              <a:t>half a second (500ms) and then off for a quarter of a second (250ms).</a:t>
            </a:r>
            <a:endParaRPr lang="en-US" dirty="0"/>
          </a:p>
        </p:txBody>
      </p:sp>
      <p:sp>
        <p:nvSpPr>
          <p:cNvPr id="4" name="TextBox 3"/>
          <p:cNvSpPr txBox="1"/>
          <p:nvPr/>
        </p:nvSpPr>
        <p:spPr>
          <a:xfrm>
            <a:off x="2863577" y="1600200"/>
            <a:ext cx="3416846" cy="2677656"/>
          </a:xfrm>
          <a:prstGeom prst="rect">
            <a:avLst/>
          </a:prstGeom>
          <a:solidFill>
            <a:schemeClr val="bg1">
              <a:lumMod val="95000"/>
            </a:schemeClr>
          </a:solidFill>
          <a:ln>
            <a:solidFill>
              <a:schemeClr val="tx1"/>
            </a:solidFill>
          </a:ln>
        </p:spPr>
        <p:txBody>
          <a:bodyPr wrap="none" rtlCol="0">
            <a:spAutoFit/>
          </a:bodyPr>
          <a:lstStyle/>
          <a:p>
            <a:r>
              <a:rPr lang="en-US" sz="1400" b="1" dirty="0" err="1" smtClean="0">
                <a:latin typeface="Courier New"/>
                <a:cs typeface="Courier New"/>
              </a:rPr>
              <a:t>const</a:t>
            </a:r>
            <a:r>
              <a:rPr lang="en-US" sz="1400" b="1" dirty="0" smtClean="0">
                <a:latin typeface="Courier New"/>
                <a:cs typeface="Courier New"/>
              </a:rPr>
              <a:t> </a:t>
            </a:r>
            <a:r>
              <a:rPr lang="en-US" sz="1400" b="1" dirty="0" err="1" smtClean="0">
                <a:latin typeface="Courier New"/>
                <a:cs typeface="Courier New"/>
              </a:rPr>
              <a:t>int</a:t>
            </a:r>
            <a:r>
              <a:rPr lang="en-US" sz="1400" b="1" dirty="0" smtClean="0">
                <a:latin typeface="Courier New"/>
                <a:cs typeface="Courier New"/>
              </a:rPr>
              <a:t> LED_PIN = 6;</a:t>
            </a:r>
          </a:p>
          <a:p>
            <a:endParaRPr lang="en-US" sz="1400" b="1" dirty="0" smtClean="0">
              <a:latin typeface="Courier New"/>
              <a:cs typeface="Courier New"/>
            </a:endParaRPr>
          </a:p>
          <a:p>
            <a:r>
              <a:rPr lang="en-US" sz="1400" b="1" dirty="0" smtClean="0">
                <a:latin typeface="Courier New"/>
                <a:cs typeface="Courier New"/>
              </a:rPr>
              <a:t>void setup() {</a:t>
            </a:r>
          </a:p>
          <a:p>
            <a:r>
              <a:rPr lang="en-US" sz="1400" b="1" dirty="0" smtClean="0">
                <a:latin typeface="Courier New"/>
                <a:cs typeface="Courier New"/>
              </a:rPr>
              <a:t>  </a:t>
            </a:r>
            <a:r>
              <a:rPr lang="en-US" sz="1400" b="1" dirty="0" err="1" smtClean="0">
                <a:latin typeface="Courier New"/>
                <a:cs typeface="Courier New"/>
              </a:rPr>
              <a:t>pinMode</a:t>
            </a:r>
            <a:r>
              <a:rPr lang="en-US" sz="1400" b="1" dirty="0" smtClean="0">
                <a:latin typeface="Courier New"/>
                <a:cs typeface="Courier New"/>
              </a:rPr>
              <a:t>(LED_PIN, OUTPUT);</a:t>
            </a:r>
          </a:p>
          <a:p>
            <a:r>
              <a:rPr lang="en-US" sz="1400" b="1" dirty="0" smtClean="0">
                <a:latin typeface="Courier New"/>
                <a:cs typeface="Courier New"/>
              </a:rPr>
              <a:t>}</a:t>
            </a:r>
          </a:p>
          <a:p>
            <a:endParaRPr lang="en-US" sz="1400" b="1" dirty="0" smtClean="0">
              <a:latin typeface="Courier New"/>
              <a:cs typeface="Courier New"/>
            </a:endParaRPr>
          </a:p>
          <a:p>
            <a:r>
              <a:rPr lang="en-US" sz="1400" b="1" dirty="0" smtClean="0">
                <a:latin typeface="Courier New"/>
                <a:cs typeface="Courier New"/>
              </a:rPr>
              <a:t>void loop() {</a:t>
            </a:r>
          </a:p>
          <a:p>
            <a:r>
              <a:rPr lang="en-US" sz="1400" b="1" dirty="0" smtClean="0">
                <a:latin typeface="Courier New"/>
                <a:cs typeface="Courier New"/>
              </a:rPr>
              <a:t>  </a:t>
            </a:r>
            <a:r>
              <a:rPr lang="en-US" sz="1400" b="1" dirty="0" err="1" smtClean="0">
                <a:latin typeface="Courier New"/>
                <a:cs typeface="Courier New"/>
              </a:rPr>
              <a:t>digitalWrite</a:t>
            </a:r>
            <a:r>
              <a:rPr lang="en-US" sz="1400" b="1" dirty="0" smtClean="0">
                <a:latin typeface="Courier New"/>
                <a:cs typeface="Courier New"/>
              </a:rPr>
              <a:t>(LED_PIN, HIGH);</a:t>
            </a:r>
          </a:p>
          <a:p>
            <a:r>
              <a:rPr lang="en-US" sz="1400" b="1" dirty="0" smtClean="0">
                <a:latin typeface="Courier New"/>
                <a:cs typeface="Courier New"/>
              </a:rPr>
              <a:t>  delay(500);</a:t>
            </a:r>
          </a:p>
          <a:p>
            <a:r>
              <a:rPr lang="en-US" sz="1400" b="1" dirty="0" smtClean="0">
                <a:latin typeface="Courier New"/>
                <a:cs typeface="Courier New"/>
              </a:rPr>
              <a:t>  </a:t>
            </a:r>
            <a:r>
              <a:rPr lang="en-US" sz="1400" b="1" dirty="0" err="1" smtClean="0">
                <a:latin typeface="Courier New"/>
                <a:cs typeface="Courier New"/>
              </a:rPr>
              <a:t>digitalWrite</a:t>
            </a:r>
            <a:r>
              <a:rPr lang="en-US" sz="1400" b="1" dirty="0" smtClean="0">
                <a:latin typeface="Courier New"/>
                <a:cs typeface="Courier New"/>
              </a:rPr>
              <a:t>(LED_PIN, LOW);</a:t>
            </a:r>
          </a:p>
          <a:p>
            <a:r>
              <a:rPr lang="en-US" sz="1400" b="1" dirty="0" smtClean="0">
                <a:latin typeface="Courier New"/>
                <a:cs typeface="Courier New"/>
              </a:rPr>
              <a:t>  delay(250);</a:t>
            </a:r>
          </a:p>
          <a:p>
            <a:r>
              <a:rPr lang="en-US" sz="1400" b="1" dirty="0" smtClean="0">
                <a:latin typeface="Courier New"/>
                <a:cs typeface="Courier New"/>
              </a:rPr>
              <a:t>}</a:t>
            </a:r>
          </a:p>
        </p:txBody>
      </p:sp>
    </p:spTree>
    <p:extLst>
      <p:ext uri="{BB962C8B-B14F-4D97-AF65-F5344CB8AC3E}">
        <p14:creationId xmlns:p14="http://schemas.microsoft.com/office/powerpoint/2010/main" val="5291321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 Jobs</a:t>
            </a:r>
            <a:endParaRPr lang="en-US" dirty="0"/>
          </a:p>
        </p:txBody>
      </p:sp>
      <p:sp>
        <p:nvSpPr>
          <p:cNvPr id="3" name="Content Placeholder 2"/>
          <p:cNvSpPr>
            <a:spLocks noGrp="1"/>
          </p:cNvSpPr>
          <p:nvPr>
            <p:ph idx="1"/>
          </p:nvPr>
        </p:nvSpPr>
        <p:spPr>
          <a:xfrm>
            <a:off x="457200" y="1600200"/>
            <a:ext cx="5076371" cy="4525963"/>
          </a:xfrm>
        </p:spPr>
        <p:txBody>
          <a:bodyPr>
            <a:normAutofit fontScale="77500" lnSpcReduction="20000"/>
          </a:bodyPr>
          <a:lstStyle/>
          <a:p>
            <a:r>
              <a:rPr lang="en-US" dirty="0" smtClean="0"/>
              <a:t>Problem statement:</a:t>
            </a:r>
          </a:p>
          <a:p>
            <a:pPr lvl="1"/>
            <a:r>
              <a:rPr lang="en-US" dirty="0" smtClean="0"/>
              <a:t>Two LEDs, one green and one red, should blink in different intervals.</a:t>
            </a:r>
          </a:p>
          <a:p>
            <a:pPr lvl="1"/>
            <a:r>
              <a:rPr lang="en-US" dirty="0" smtClean="0"/>
              <a:t>Red LED should be on for 0.5s and off for 0.25s.</a:t>
            </a:r>
          </a:p>
          <a:p>
            <a:pPr lvl="1"/>
            <a:r>
              <a:rPr lang="en-US" dirty="0" smtClean="0"/>
              <a:t>Green LED should blink in 0.1s interval.</a:t>
            </a:r>
          </a:p>
          <a:p>
            <a:r>
              <a:rPr lang="en-US" dirty="0" smtClean="0"/>
              <a:t>Ordinarily one would create two processes/threads that each control one LED.</a:t>
            </a:r>
          </a:p>
          <a:p>
            <a:r>
              <a:rPr lang="en-US" dirty="0" smtClean="0"/>
              <a:t>Since there is only one thread of execution, it is not easy to do two different jobs at the same time.</a:t>
            </a:r>
          </a:p>
        </p:txBody>
      </p:sp>
      <p:pic>
        <p:nvPicPr>
          <p:cNvPr id="4" name="Picture 3"/>
          <p:cNvPicPr>
            <a:picLocks noChangeAspect="1"/>
          </p:cNvPicPr>
          <p:nvPr/>
        </p:nvPicPr>
        <p:blipFill>
          <a:blip r:embed="rId2"/>
          <a:stretch>
            <a:fillRect/>
          </a:stretch>
        </p:blipFill>
        <p:spPr>
          <a:xfrm>
            <a:off x="5943600" y="1551224"/>
            <a:ext cx="2798596" cy="4562929"/>
          </a:xfrm>
          <a:prstGeom prst="rect">
            <a:avLst/>
          </a:prstGeom>
        </p:spPr>
      </p:pic>
    </p:spTree>
    <p:extLst>
      <p:ext uri="{BB962C8B-B14F-4D97-AF65-F5344CB8AC3E}">
        <p14:creationId xmlns:p14="http://schemas.microsoft.com/office/powerpoint/2010/main" val="2141222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448239" y="5442466"/>
            <a:ext cx="7848600" cy="1066800"/>
            <a:chOff x="228600" y="5410200"/>
            <a:chExt cx="7848600" cy="1066800"/>
          </a:xfrm>
        </p:grpSpPr>
        <p:cxnSp>
          <p:nvCxnSpPr>
            <p:cNvPr id="5" name="Straight Arrow Connector 4"/>
            <p:cNvCxnSpPr/>
            <p:nvPr/>
          </p:nvCxnSpPr>
          <p:spPr>
            <a:xfrm>
              <a:off x="1447800" y="5594866"/>
              <a:ext cx="6629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447800" y="5975866"/>
              <a:ext cx="6629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28600" y="5410200"/>
              <a:ext cx="954107" cy="369332"/>
            </a:xfrm>
            <a:prstGeom prst="rect">
              <a:avLst/>
            </a:prstGeom>
            <a:noFill/>
          </p:spPr>
          <p:txBody>
            <a:bodyPr wrap="none" rtlCol="0">
              <a:spAutoFit/>
            </a:bodyPr>
            <a:lstStyle/>
            <a:p>
              <a:r>
                <a:rPr lang="en-US" dirty="0" smtClean="0"/>
                <a:t>Red LED</a:t>
              </a:r>
              <a:endParaRPr lang="en-US" dirty="0"/>
            </a:p>
          </p:txBody>
        </p:sp>
        <p:sp>
          <p:nvSpPr>
            <p:cNvPr id="11" name="TextBox 10"/>
            <p:cNvSpPr txBox="1"/>
            <p:nvPr/>
          </p:nvSpPr>
          <p:spPr>
            <a:xfrm>
              <a:off x="228600" y="5779532"/>
              <a:ext cx="1165704" cy="369332"/>
            </a:xfrm>
            <a:prstGeom prst="rect">
              <a:avLst/>
            </a:prstGeom>
            <a:noFill/>
          </p:spPr>
          <p:txBody>
            <a:bodyPr wrap="none" rtlCol="0">
              <a:spAutoFit/>
            </a:bodyPr>
            <a:lstStyle/>
            <a:p>
              <a:r>
                <a:rPr lang="en-US" dirty="0" smtClean="0"/>
                <a:t>Green LED</a:t>
              </a:r>
              <a:endParaRPr lang="en-US" dirty="0"/>
            </a:p>
          </p:txBody>
        </p:sp>
        <p:sp>
          <p:nvSpPr>
            <p:cNvPr id="16" name="Rectangle 15"/>
            <p:cNvSpPr/>
            <p:nvPr/>
          </p:nvSpPr>
          <p:spPr>
            <a:xfrm>
              <a:off x="1447800" y="5928695"/>
              <a:ext cx="304800" cy="76200"/>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2676071" y="5928695"/>
              <a:ext cx="304800" cy="76200"/>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2057400" y="5928695"/>
              <a:ext cx="304800" cy="76200"/>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3296557" y="5928695"/>
              <a:ext cx="304800" cy="76200"/>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447799" y="5556766"/>
              <a:ext cx="1533071" cy="76200"/>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7558315" y="5928695"/>
              <a:ext cx="304800" cy="76200"/>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6939644" y="5928695"/>
              <a:ext cx="304800" cy="76200"/>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6330044" y="5928695"/>
              <a:ext cx="304800" cy="76200"/>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720444" y="5928695"/>
              <a:ext cx="304800" cy="76200"/>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132615" y="5928695"/>
              <a:ext cx="304800" cy="76200"/>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4515757" y="5928695"/>
              <a:ext cx="304800" cy="76200"/>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3906157" y="5928695"/>
              <a:ext cx="304800" cy="76200"/>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3749221" y="5556766"/>
              <a:ext cx="1533071" cy="76200"/>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6025244" y="5560395"/>
              <a:ext cx="1533071" cy="76200"/>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6" name="Straight Connector 35"/>
            <p:cNvCxnSpPr/>
            <p:nvPr/>
          </p:nvCxnSpPr>
          <p:spPr>
            <a:xfrm>
              <a:off x="2980870" y="5410200"/>
              <a:ext cx="1" cy="794266"/>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447800" y="5410200"/>
              <a:ext cx="1" cy="794266"/>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4519384" y="5410200"/>
              <a:ext cx="1" cy="794266"/>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6010728" y="5410200"/>
              <a:ext cx="1" cy="794266"/>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7561942" y="5410200"/>
              <a:ext cx="1" cy="794266"/>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1324539" y="6169223"/>
              <a:ext cx="275661" cy="307777"/>
            </a:xfrm>
            <a:prstGeom prst="rect">
              <a:avLst/>
            </a:prstGeom>
            <a:noFill/>
          </p:spPr>
          <p:txBody>
            <a:bodyPr wrap="none" rtlCol="0">
              <a:spAutoFit/>
            </a:bodyPr>
            <a:lstStyle/>
            <a:p>
              <a:r>
                <a:rPr lang="en-US" sz="1400" dirty="0" smtClean="0"/>
                <a:t>0</a:t>
              </a:r>
              <a:endParaRPr lang="en-US" sz="1400" dirty="0"/>
            </a:p>
          </p:txBody>
        </p:sp>
        <p:sp>
          <p:nvSpPr>
            <p:cNvPr id="42" name="TextBox 41"/>
            <p:cNvSpPr txBox="1"/>
            <p:nvPr/>
          </p:nvSpPr>
          <p:spPr>
            <a:xfrm>
              <a:off x="2788421" y="6169223"/>
              <a:ext cx="411979" cy="307777"/>
            </a:xfrm>
            <a:prstGeom prst="rect">
              <a:avLst/>
            </a:prstGeom>
            <a:noFill/>
          </p:spPr>
          <p:txBody>
            <a:bodyPr wrap="none" rtlCol="0">
              <a:spAutoFit/>
            </a:bodyPr>
            <a:lstStyle/>
            <a:p>
              <a:r>
                <a:rPr lang="en-US" sz="1400" dirty="0" smtClean="0"/>
                <a:t>0.5</a:t>
              </a:r>
              <a:endParaRPr lang="en-US" sz="1400" dirty="0"/>
            </a:p>
          </p:txBody>
        </p:sp>
        <p:sp>
          <p:nvSpPr>
            <p:cNvPr id="43" name="TextBox 42"/>
            <p:cNvSpPr txBox="1"/>
            <p:nvPr/>
          </p:nvSpPr>
          <p:spPr>
            <a:xfrm>
              <a:off x="4372539" y="6169223"/>
              <a:ext cx="275661" cy="307777"/>
            </a:xfrm>
            <a:prstGeom prst="rect">
              <a:avLst/>
            </a:prstGeom>
            <a:noFill/>
          </p:spPr>
          <p:txBody>
            <a:bodyPr wrap="none" rtlCol="0">
              <a:spAutoFit/>
            </a:bodyPr>
            <a:lstStyle/>
            <a:p>
              <a:r>
                <a:rPr lang="en-US" sz="1400" dirty="0"/>
                <a:t>1</a:t>
              </a:r>
            </a:p>
          </p:txBody>
        </p:sp>
        <p:sp>
          <p:nvSpPr>
            <p:cNvPr id="44" name="TextBox 43"/>
            <p:cNvSpPr txBox="1"/>
            <p:nvPr/>
          </p:nvSpPr>
          <p:spPr>
            <a:xfrm>
              <a:off x="5804738" y="6167734"/>
              <a:ext cx="411979" cy="307777"/>
            </a:xfrm>
            <a:prstGeom prst="rect">
              <a:avLst/>
            </a:prstGeom>
            <a:noFill/>
          </p:spPr>
          <p:txBody>
            <a:bodyPr wrap="none" rtlCol="0">
              <a:spAutoFit/>
            </a:bodyPr>
            <a:lstStyle/>
            <a:p>
              <a:r>
                <a:rPr lang="en-US" sz="1400" dirty="0"/>
                <a:t>1</a:t>
              </a:r>
              <a:r>
                <a:rPr lang="en-US" sz="1400" dirty="0" smtClean="0"/>
                <a:t>.5</a:t>
              </a:r>
              <a:endParaRPr lang="en-US" sz="1400" dirty="0"/>
            </a:p>
          </p:txBody>
        </p:sp>
        <p:sp>
          <p:nvSpPr>
            <p:cNvPr id="45" name="TextBox 44"/>
            <p:cNvSpPr txBox="1"/>
            <p:nvPr/>
          </p:nvSpPr>
          <p:spPr>
            <a:xfrm>
              <a:off x="7424112" y="6167734"/>
              <a:ext cx="275661" cy="307777"/>
            </a:xfrm>
            <a:prstGeom prst="rect">
              <a:avLst/>
            </a:prstGeom>
            <a:noFill/>
          </p:spPr>
          <p:txBody>
            <a:bodyPr wrap="none" rtlCol="0">
              <a:spAutoFit/>
            </a:bodyPr>
            <a:lstStyle/>
            <a:p>
              <a:r>
                <a:rPr lang="en-US" sz="1400" dirty="0" smtClean="0"/>
                <a:t>2</a:t>
              </a:r>
              <a:endParaRPr lang="en-US" sz="1400" dirty="0"/>
            </a:p>
          </p:txBody>
        </p:sp>
      </p:grpSp>
      <p:sp>
        <p:nvSpPr>
          <p:cNvPr id="47" name="TextBox 46"/>
          <p:cNvSpPr txBox="1"/>
          <p:nvPr/>
        </p:nvSpPr>
        <p:spPr>
          <a:xfrm>
            <a:off x="4471118" y="228600"/>
            <a:ext cx="4063282" cy="5047535"/>
          </a:xfrm>
          <a:prstGeom prst="rect">
            <a:avLst/>
          </a:prstGeom>
          <a:solidFill>
            <a:schemeClr val="bg1">
              <a:lumMod val="95000"/>
            </a:schemeClr>
          </a:solidFill>
          <a:ln>
            <a:solidFill>
              <a:schemeClr val="tx1"/>
            </a:solidFill>
          </a:ln>
        </p:spPr>
        <p:txBody>
          <a:bodyPr wrap="none" rtlCol="0">
            <a:spAutoFit/>
          </a:bodyPr>
          <a:lstStyle/>
          <a:p>
            <a:r>
              <a:rPr lang="en-US" sz="1400" b="1" dirty="0" smtClean="0">
                <a:latin typeface="Courier New"/>
                <a:cs typeface="Courier New"/>
              </a:rPr>
              <a:t>void loop() {</a:t>
            </a:r>
          </a:p>
          <a:p>
            <a:r>
              <a:rPr lang="en-US" sz="1400" b="1" dirty="0" smtClean="0">
                <a:latin typeface="Courier New"/>
                <a:cs typeface="Courier New"/>
              </a:rPr>
              <a:t>  </a:t>
            </a:r>
            <a:r>
              <a:rPr lang="en-US" sz="1400" b="1" dirty="0" err="1" smtClean="0">
                <a:latin typeface="Courier New"/>
                <a:cs typeface="Courier New"/>
              </a:rPr>
              <a:t>digitalWrite</a:t>
            </a:r>
            <a:r>
              <a:rPr lang="en-US" sz="1400" b="1" dirty="0" smtClean="0">
                <a:latin typeface="Courier New"/>
                <a:cs typeface="Courier New"/>
              </a:rPr>
              <a:t>(LED_RED_PIN, HIGH);</a:t>
            </a:r>
          </a:p>
          <a:p>
            <a:r>
              <a:rPr lang="en-US" sz="1400" b="1" dirty="0" smtClean="0">
                <a:latin typeface="Courier New"/>
                <a:cs typeface="Courier New"/>
              </a:rPr>
              <a:t>  </a:t>
            </a:r>
            <a:r>
              <a:rPr lang="en-US" sz="1400" b="1" dirty="0" err="1" smtClean="0">
                <a:latin typeface="Courier New"/>
                <a:cs typeface="Courier New"/>
              </a:rPr>
              <a:t>digitalWrite</a:t>
            </a:r>
            <a:r>
              <a:rPr lang="en-US" sz="1400" b="1" dirty="0" smtClean="0">
                <a:latin typeface="Courier New"/>
                <a:cs typeface="Courier New"/>
              </a:rPr>
              <a:t>(LED_GREEN_PIN, HIGH);</a:t>
            </a:r>
          </a:p>
          <a:p>
            <a:r>
              <a:rPr lang="en-US" sz="1400" b="1" dirty="0" smtClean="0">
                <a:latin typeface="Courier New"/>
                <a:cs typeface="Courier New"/>
              </a:rPr>
              <a:t>  delay(100);</a:t>
            </a:r>
            <a:endParaRPr lang="en-US" sz="1400" b="1" dirty="0">
              <a:latin typeface="Courier New"/>
              <a:cs typeface="Courier New"/>
            </a:endParaRPr>
          </a:p>
          <a:p>
            <a:r>
              <a:rPr lang="en-US" sz="1400" b="1" dirty="0" smtClean="0">
                <a:latin typeface="Courier New"/>
                <a:cs typeface="Courier New"/>
              </a:rPr>
              <a:t>  </a:t>
            </a:r>
            <a:r>
              <a:rPr lang="en-US" sz="1400" b="1" dirty="0" err="1" smtClean="0">
                <a:latin typeface="Courier New"/>
                <a:cs typeface="Courier New"/>
              </a:rPr>
              <a:t>digitalWrite</a:t>
            </a:r>
            <a:r>
              <a:rPr lang="en-US" sz="1400" b="1" dirty="0" smtClean="0">
                <a:latin typeface="Courier New"/>
                <a:cs typeface="Courier New"/>
              </a:rPr>
              <a:t>(LED_GREEN_PIN, LOW);</a:t>
            </a:r>
          </a:p>
          <a:p>
            <a:r>
              <a:rPr lang="en-US" sz="1400" b="1" dirty="0" smtClean="0">
                <a:latin typeface="Courier New"/>
                <a:cs typeface="Courier New"/>
              </a:rPr>
              <a:t>  delay(100);</a:t>
            </a:r>
          </a:p>
          <a:p>
            <a:r>
              <a:rPr lang="en-US" sz="1400" b="1" dirty="0" smtClean="0">
                <a:latin typeface="Courier New"/>
                <a:cs typeface="Courier New"/>
              </a:rPr>
              <a:t>  </a:t>
            </a:r>
            <a:r>
              <a:rPr lang="en-US" sz="1400" b="1" dirty="0" err="1" smtClean="0">
                <a:latin typeface="Courier New"/>
                <a:cs typeface="Courier New"/>
              </a:rPr>
              <a:t>digitalWrite</a:t>
            </a:r>
            <a:r>
              <a:rPr lang="en-US" sz="1400" b="1" dirty="0" smtClean="0">
                <a:latin typeface="Courier New"/>
                <a:cs typeface="Courier New"/>
              </a:rPr>
              <a:t>(LED_GREEN_PIN, HIGH);</a:t>
            </a:r>
          </a:p>
          <a:p>
            <a:r>
              <a:rPr lang="en-US" sz="1400" b="1" dirty="0" smtClean="0">
                <a:latin typeface="Courier New"/>
                <a:cs typeface="Courier New"/>
              </a:rPr>
              <a:t>  delay(100);</a:t>
            </a:r>
          </a:p>
          <a:p>
            <a:r>
              <a:rPr lang="en-US" sz="1400" b="1" dirty="0" smtClean="0">
                <a:latin typeface="Courier New"/>
                <a:cs typeface="Courier New"/>
              </a:rPr>
              <a:t>  </a:t>
            </a:r>
            <a:r>
              <a:rPr lang="en-US" sz="1400" b="1" dirty="0" err="1" smtClean="0">
                <a:latin typeface="Courier New"/>
                <a:cs typeface="Courier New"/>
              </a:rPr>
              <a:t>digitalWrite</a:t>
            </a:r>
            <a:r>
              <a:rPr lang="en-US" sz="1400" b="1" dirty="0" smtClean="0">
                <a:latin typeface="Courier New"/>
                <a:cs typeface="Courier New"/>
              </a:rPr>
              <a:t>(LED_GREEN_PIN, LOW);</a:t>
            </a:r>
          </a:p>
          <a:p>
            <a:r>
              <a:rPr lang="en-US" sz="1400" b="1" dirty="0" smtClean="0">
                <a:latin typeface="Courier New"/>
                <a:cs typeface="Courier New"/>
              </a:rPr>
              <a:t>  delay(100);</a:t>
            </a:r>
          </a:p>
          <a:p>
            <a:r>
              <a:rPr lang="en-US" sz="1400" b="1" dirty="0" smtClean="0">
                <a:latin typeface="Courier New"/>
                <a:cs typeface="Courier New"/>
              </a:rPr>
              <a:t>  </a:t>
            </a:r>
            <a:r>
              <a:rPr lang="en-US" sz="1400" b="1" dirty="0" err="1" smtClean="0">
                <a:latin typeface="Courier New"/>
                <a:cs typeface="Courier New"/>
              </a:rPr>
              <a:t>digitalWrite</a:t>
            </a:r>
            <a:r>
              <a:rPr lang="en-US" sz="1400" b="1" dirty="0" smtClean="0">
                <a:latin typeface="Courier New"/>
                <a:cs typeface="Courier New"/>
              </a:rPr>
              <a:t>(LED_GREEN_PIN, HIGH);</a:t>
            </a:r>
          </a:p>
          <a:p>
            <a:r>
              <a:rPr lang="en-US" sz="1400" b="1" dirty="0" smtClean="0">
                <a:latin typeface="Courier New"/>
                <a:cs typeface="Courier New"/>
              </a:rPr>
              <a:t>  delay(100);</a:t>
            </a:r>
          </a:p>
          <a:p>
            <a:r>
              <a:rPr lang="en-US" sz="1400" b="1" dirty="0" smtClean="0">
                <a:latin typeface="Courier New"/>
                <a:cs typeface="Courier New"/>
              </a:rPr>
              <a:t>  </a:t>
            </a:r>
            <a:r>
              <a:rPr lang="en-US" sz="1400" b="1" dirty="0" err="1" smtClean="0">
                <a:latin typeface="Courier New"/>
                <a:cs typeface="Courier New"/>
              </a:rPr>
              <a:t>digitalWrite</a:t>
            </a:r>
            <a:r>
              <a:rPr lang="en-US" sz="1400" b="1" dirty="0" smtClean="0">
                <a:latin typeface="Courier New"/>
                <a:cs typeface="Courier New"/>
              </a:rPr>
              <a:t>(LED_GREEN_PIN, LOW);</a:t>
            </a:r>
          </a:p>
          <a:p>
            <a:r>
              <a:rPr lang="en-US" sz="1400" b="1" dirty="0" smtClean="0">
                <a:latin typeface="Courier New"/>
                <a:cs typeface="Courier New"/>
              </a:rPr>
              <a:t>  </a:t>
            </a:r>
            <a:r>
              <a:rPr lang="en-US" sz="1400" b="1" dirty="0" err="1" smtClean="0">
                <a:latin typeface="Courier New"/>
                <a:cs typeface="Courier New"/>
              </a:rPr>
              <a:t>digitalWrite</a:t>
            </a:r>
            <a:r>
              <a:rPr lang="en-US" sz="1400" b="1" dirty="0" smtClean="0">
                <a:latin typeface="Courier New"/>
                <a:cs typeface="Courier New"/>
              </a:rPr>
              <a:t>(LED_RED_PIN, LOW);</a:t>
            </a:r>
          </a:p>
          <a:p>
            <a:r>
              <a:rPr lang="en-US" sz="1400" b="1" dirty="0">
                <a:latin typeface="Courier New"/>
                <a:cs typeface="Courier New"/>
              </a:rPr>
              <a:t> </a:t>
            </a:r>
            <a:r>
              <a:rPr lang="en-US" sz="1400" b="1" dirty="0" smtClean="0">
                <a:latin typeface="Courier New"/>
                <a:cs typeface="Courier New"/>
              </a:rPr>
              <a:t> delay(100);</a:t>
            </a:r>
          </a:p>
          <a:p>
            <a:r>
              <a:rPr lang="en-US" sz="1400" b="1" dirty="0">
                <a:latin typeface="Courier New"/>
                <a:cs typeface="Courier New"/>
              </a:rPr>
              <a:t> </a:t>
            </a:r>
            <a:r>
              <a:rPr lang="en-US" sz="1400" b="1" dirty="0" smtClean="0">
                <a:latin typeface="Courier New"/>
                <a:cs typeface="Courier New"/>
              </a:rPr>
              <a:t> </a:t>
            </a:r>
            <a:r>
              <a:rPr lang="en-US" sz="1400" b="1" dirty="0" err="1" smtClean="0">
                <a:latin typeface="Courier New"/>
                <a:cs typeface="Courier New"/>
              </a:rPr>
              <a:t>digitalWrite</a:t>
            </a:r>
            <a:r>
              <a:rPr lang="en-US" sz="1400" b="1" dirty="0" smtClean="0">
                <a:latin typeface="Courier New"/>
                <a:cs typeface="Courier New"/>
              </a:rPr>
              <a:t>(LED_GREEN_PIN, HIGH);</a:t>
            </a:r>
          </a:p>
          <a:p>
            <a:r>
              <a:rPr lang="en-US" sz="1400" b="1" dirty="0" smtClean="0">
                <a:latin typeface="Courier New"/>
                <a:cs typeface="Courier New"/>
              </a:rPr>
              <a:t>  delay(100);</a:t>
            </a:r>
          </a:p>
          <a:p>
            <a:r>
              <a:rPr lang="en-US" sz="1400" b="1" dirty="0" smtClean="0">
                <a:latin typeface="Courier New"/>
                <a:cs typeface="Courier New"/>
              </a:rPr>
              <a:t>  </a:t>
            </a:r>
            <a:r>
              <a:rPr lang="en-US" sz="1400" b="1" dirty="0" err="1" smtClean="0">
                <a:latin typeface="Courier New"/>
                <a:cs typeface="Courier New"/>
              </a:rPr>
              <a:t>digitalWrite</a:t>
            </a:r>
            <a:r>
              <a:rPr lang="en-US" sz="1400" b="1" dirty="0" smtClean="0">
                <a:latin typeface="Courier New"/>
                <a:cs typeface="Courier New"/>
              </a:rPr>
              <a:t>(LED_GREEN_PIN, LOW);</a:t>
            </a:r>
          </a:p>
          <a:p>
            <a:r>
              <a:rPr lang="en-US" sz="1400" b="1" dirty="0">
                <a:latin typeface="Courier New"/>
                <a:cs typeface="Courier New"/>
              </a:rPr>
              <a:t> </a:t>
            </a:r>
            <a:r>
              <a:rPr lang="en-US" sz="1400" b="1" dirty="0" smtClean="0">
                <a:latin typeface="Courier New"/>
                <a:cs typeface="Courier New"/>
              </a:rPr>
              <a:t> delay(50); </a:t>
            </a:r>
          </a:p>
          <a:p>
            <a:r>
              <a:rPr lang="en-US" sz="1400" b="1" dirty="0" smtClean="0">
                <a:latin typeface="Courier New"/>
                <a:cs typeface="Courier New"/>
              </a:rPr>
              <a:t>  </a:t>
            </a:r>
            <a:r>
              <a:rPr lang="en-US" sz="1400" b="1" dirty="0" err="1" smtClean="0">
                <a:latin typeface="Courier New"/>
                <a:cs typeface="Courier New"/>
              </a:rPr>
              <a:t>digitalWrite</a:t>
            </a:r>
            <a:r>
              <a:rPr lang="en-US" sz="1400" b="1" dirty="0" smtClean="0">
                <a:latin typeface="Courier New"/>
                <a:cs typeface="Courier New"/>
              </a:rPr>
              <a:t>(LED_GREEN_PIN, HIGH);</a:t>
            </a:r>
          </a:p>
          <a:p>
            <a:r>
              <a:rPr lang="en-US" sz="1400" b="1" dirty="0" smtClean="0">
                <a:latin typeface="Courier New"/>
                <a:cs typeface="Courier New"/>
              </a:rPr>
              <a:t>  // Continue like this for full</a:t>
            </a:r>
          </a:p>
          <a:p>
            <a:r>
              <a:rPr lang="en-US" sz="1400" b="1" dirty="0">
                <a:latin typeface="Courier New"/>
                <a:cs typeface="Courier New"/>
              </a:rPr>
              <a:t> </a:t>
            </a:r>
            <a:r>
              <a:rPr lang="en-US" sz="1400" b="1" dirty="0" smtClean="0">
                <a:latin typeface="Courier New"/>
                <a:cs typeface="Courier New"/>
              </a:rPr>
              <a:t> // period (3 seconds)</a:t>
            </a:r>
          </a:p>
          <a:p>
            <a:r>
              <a:rPr lang="en-US" sz="1400" b="1" dirty="0" smtClean="0">
                <a:latin typeface="Courier New"/>
                <a:cs typeface="Courier New"/>
              </a:rPr>
              <a:t>}</a:t>
            </a:r>
          </a:p>
        </p:txBody>
      </p:sp>
      <p:sp>
        <p:nvSpPr>
          <p:cNvPr id="48" name="Content Placeholder 2"/>
          <p:cNvSpPr>
            <a:spLocks noGrp="1"/>
          </p:cNvSpPr>
          <p:nvPr>
            <p:ph idx="1"/>
          </p:nvPr>
        </p:nvSpPr>
        <p:spPr>
          <a:xfrm>
            <a:off x="290341" y="685800"/>
            <a:ext cx="3973396" cy="4419600"/>
          </a:xfrm>
        </p:spPr>
        <p:txBody>
          <a:bodyPr>
            <a:normAutofit fontScale="70000" lnSpcReduction="20000"/>
          </a:bodyPr>
          <a:lstStyle/>
          <a:p>
            <a:r>
              <a:rPr lang="en-US" dirty="0" smtClean="0"/>
              <a:t>Period of red LED is 750ms.</a:t>
            </a:r>
          </a:p>
          <a:p>
            <a:r>
              <a:rPr lang="en-US" dirty="0" smtClean="0"/>
              <a:t>Period of green LED is 200ms.</a:t>
            </a:r>
          </a:p>
          <a:p>
            <a:r>
              <a:rPr lang="en-US" dirty="0" smtClean="0"/>
              <a:t>Period of both LEDs is the least common multiple of 750 and 200:</a:t>
            </a:r>
            <a:br>
              <a:rPr lang="en-US" dirty="0" smtClean="0"/>
            </a:br>
            <a:r>
              <a:rPr lang="en-US" dirty="0" smtClean="0"/>
              <a:t/>
            </a:r>
            <a:br>
              <a:rPr lang="en-US" dirty="0" smtClean="0"/>
            </a:br>
            <a:r>
              <a:rPr lang="en-US" dirty="0" smtClean="0"/>
              <a:t/>
            </a:r>
            <a:br>
              <a:rPr lang="en-US" dirty="0" smtClean="0"/>
            </a:br>
            <a:r>
              <a:rPr lang="en-US" dirty="0" smtClean="0"/>
              <a:t>The pattern of the two blinking LEDs repeats itself after 3 seconds.</a:t>
            </a:r>
          </a:p>
          <a:p>
            <a:r>
              <a:rPr lang="en-US" dirty="0" smtClean="0"/>
              <a:t>One iteration of the </a:t>
            </a:r>
            <a:r>
              <a:rPr lang="en-US" b="1" dirty="0" smtClean="0">
                <a:latin typeface="Courier New"/>
                <a:cs typeface="Courier New"/>
              </a:rPr>
              <a:t>loop()</a:t>
            </a:r>
            <a:r>
              <a:rPr lang="en-US" dirty="0" smtClean="0"/>
              <a:t> function takes 3 seconds and covers one complete on/off cycle for both LEDs.</a:t>
            </a:r>
          </a:p>
          <a:p>
            <a:r>
              <a:rPr lang="en-US" dirty="0" smtClean="0"/>
              <a:t>Spaghetti code!</a:t>
            </a:r>
          </a:p>
        </p:txBody>
      </p:sp>
      <p:graphicFrame>
        <p:nvGraphicFramePr>
          <p:cNvPr id="50" name="Object 49"/>
          <p:cNvGraphicFramePr>
            <a:graphicFrameLocks noChangeAspect="1"/>
          </p:cNvGraphicFramePr>
          <p:nvPr>
            <p:extLst>
              <p:ext uri="{D42A27DB-BD31-4B8C-83A1-F6EECF244321}">
                <p14:modId xmlns:p14="http://schemas.microsoft.com/office/powerpoint/2010/main" val="1076995508"/>
              </p:ext>
            </p:extLst>
          </p:nvPr>
        </p:nvGraphicFramePr>
        <p:xfrm>
          <a:off x="769938" y="2286000"/>
          <a:ext cx="3289300" cy="419100"/>
        </p:xfrm>
        <a:graphic>
          <a:graphicData uri="http://schemas.openxmlformats.org/presentationml/2006/ole">
            <mc:AlternateContent xmlns:mc="http://schemas.openxmlformats.org/markup-compatibility/2006">
              <mc:Choice xmlns:v="urn:schemas-microsoft-com:vml" Requires="v">
                <p:oleObj spid="_x0000_s1082" name="Equation" r:id="rId3" imgW="3289300" imgH="419100" progId="Equation.3">
                  <p:embed/>
                </p:oleObj>
              </mc:Choice>
              <mc:Fallback>
                <p:oleObj name="Equation" r:id="rId3" imgW="3289300" imgH="419100" progId="Equation.3">
                  <p:embed/>
                  <p:pic>
                    <p:nvPicPr>
                      <p:cNvPr id="0" name=""/>
                      <p:cNvPicPr/>
                      <p:nvPr/>
                    </p:nvPicPr>
                    <p:blipFill>
                      <a:blip r:embed="rId4"/>
                      <a:stretch>
                        <a:fillRect/>
                      </a:stretch>
                    </p:blipFill>
                    <p:spPr>
                      <a:xfrm>
                        <a:off x="769938" y="2286000"/>
                        <a:ext cx="3289300" cy="419100"/>
                      </a:xfrm>
                      <a:prstGeom prst="rect">
                        <a:avLst/>
                      </a:prstGeom>
                    </p:spPr>
                  </p:pic>
                </p:oleObj>
              </mc:Fallback>
            </mc:AlternateContent>
          </a:graphicData>
        </a:graphic>
      </p:graphicFrame>
      <p:sp>
        <p:nvSpPr>
          <p:cNvPr id="51" name="Left Brace 50"/>
          <p:cNvSpPr/>
          <p:nvPr/>
        </p:nvSpPr>
        <p:spPr>
          <a:xfrm rot="16200000">
            <a:off x="2739201" y="5358556"/>
            <a:ext cx="157900" cy="230142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TextBox 51"/>
          <p:cNvSpPr txBox="1"/>
          <p:nvPr/>
        </p:nvSpPr>
        <p:spPr>
          <a:xfrm>
            <a:off x="1876182" y="6550223"/>
            <a:ext cx="1933818" cy="307777"/>
          </a:xfrm>
          <a:prstGeom prst="rect">
            <a:avLst/>
          </a:prstGeom>
          <a:noFill/>
        </p:spPr>
        <p:txBody>
          <a:bodyPr wrap="none" rtlCol="0">
            <a:spAutoFit/>
          </a:bodyPr>
          <a:lstStyle/>
          <a:p>
            <a:pPr algn="ctr"/>
            <a:r>
              <a:rPr lang="en-US" sz="1400" i="1" dirty="0" smtClean="0"/>
              <a:t>Covered by code shown</a:t>
            </a:r>
            <a:endParaRPr lang="en-US" sz="1400" i="1" dirty="0"/>
          </a:p>
        </p:txBody>
      </p:sp>
    </p:spTree>
    <p:extLst>
      <p:ext uri="{BB962C8B-B14F-4D97-AF65-F5344CB8AC3E}">
        <p14:creationId xmlns:p14="http://schemas.microsoft.com/office/powerpoint/2010/main" val="7650091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95800" y="151180"/>
            <a:ext cx="4494239" cy="6555639"/>
          </a:xfrm>
          <a:prstGeom prst="rect">
            <a:avLst/>
          </a:prstGeom>
          <a:solidFill>
            <a:schemeClr val="bg1">
              <a:lumMod val="95000"/>
            </a:schemeClr>
          </a:solidFill>
          <a:ln>
            <a:solidFill>
              <a:schemeClr val="tx1"/>
            </a:solidFill>
          </a:ln>
        </p:spPr>
        <p:txBody>
          <a:bodyPr wrap="none" rtlCol="0">
            <a:spAutoFit/>
          </a:bodyPr>
          <a:lstStyle/>
          <a:p>
            <a:r>
              <a:rPr lang="en-US" sz="1400" b="1" dirty="0" err="1" smtClean="0">
                <a:latin typeface="Courier New"/>
                <a:cs typeface="Courier New"/>
              </a:rPr>
              <a:t>const</a:t>
            </a:r>
            <a:r>
              <a:rPr lang="en-US" sz="1400" b="1" dirty="0" smtClean="0">
                <a:latin typeface="Courier New"/>
                <a:cs typeface="Courier New"/>
              </a:rPr>
              <a:t> </a:t>
            </a:r>
            <a:r>
              <a:rPr lang="en-US" sz="1400" b="1" dirty="0" err="1" smtClean="0">
                <a:latin typeface="Courier New"/>
                <a:cs typeface="Courier New"/>
              </a:rPr>
              <a:t>int</a:t>
            </a:r>
            <a:r>
              <a:rPr lang="en-US" sz="1400" b="1" dirty="0" smtClean="0">
                <a:latin typeface="Courier New"/>
                <a:cs typeface="Courier New"/>
              </a:rPr>
              <a:t> LED_PIN = 6;</a:t>
            </a:r>
          </a:p>
          <a:p>
            <a:r>
              <a:rPr lang="en-US" sz="1400" b="1" dirty="0" err="1" smtClean="0">
                <a:latin typeface="Courier New"/>
                <a:cs typeface="Courier New"/>
              </a:rPr>
              <a:t>const</a:t>
            </a:r>
            <a:r>
              <a:rPr lang="en-US" sz="1400" b="1" dirty="0" smtClean="0">
                <a:latin typeface="Courier New"/>
                <a:cs typeface="Courier New"/>
              </a:rPr>
              <a:t> </a:t>
            </a:r>
            <a:r>
              <a:rPr lang="en-US" sz="1400" b="1" dirty="0" err="1" smtClean="0">
                <a:latin typeface="Courier New"/>
                <a:cs typeface="Courier New"/>
              </a:rPr>
              <a:t>int</a:t>
            </a:r>
            <a:r>
              <a:rPr lang="en-US" sz="1400" b="1" dirty="0" smtClean="0">
                <a:latin typeface="Courier New"/>
                <a:cs typeface="Courier New"/>
              </a:rPr>
              <a:t> LED_ON_TIME = 500;</a:t>
            </a:r>
          </a:p>
          <a:p>
            <a:r>
              <a:rPr lang="en-US" sz="1400" b="1" dirty="0" err="1" smtClean="0">
                <a:latin typeface="Courier New"/>
                <a:cs typeface="Courier New"/>
              </a:rPr>
              <a:t>const</a:t>
            </a:r>
            <a:r>
              <a:rPr lang="en-US" sz="1400" b="1" dirty="0" smtClean="0">
                <a:latin typeface="Courier New"/>
                <a:cs typeface="Courier New"/>
              </a:rPr>
              <a:t> </a:t>
            </a:r>
            <a:r>
              <a:rPr lang="en-US" sz="1400" b="1" dirty="0" err="1" smtClean="0">
                <a:latin typeface="Courier New"/>
                <a:cs typeface="Courier New"/>
              </a:rPr>
              <a:t>int</a:t>
            </a:r>
            <a:r>
              <a:rPr lang="en-US" sz="1400" b="1" dirty="0" smtClean="0">
                <a:latin typeface="Courier New"/>
                <a:cs typeface="Courier New"/>
              </a:rPr>
              <a:t> LED_OFF_TIME = 250;</a:t>
            </a:r>
          </a:p>
          <a:p>
            <a:endParaRPr lang="en-US" sz="1400" b="1" dirty="0" smtClean="0">
              <a:latin typeface="Courier New"/>
              <a:cs typeface="Courier New"/>
            </a:endParaRPr>
          </a:p>
          <a:p>
            <a:r>
              <a:rPr lang="en-US" sz="1400" b="1" dirty="0" err="1" smtClean="0">
                <a:latin typeface="Courier New"/>
                <a:cs typeface="Courier New"/>
              </a:rPr>
              <a:t>int</a:t>
            </a:r>
            <a:r>
              <a:rPr lang="en-US" sz="1400" b="1" dirty="0" smtClean="0">
                <a:latin typeface="Courier New"/>
                <a:cs typeface="Courier New"/>
              </a:rPr>
              <a:t> </a:t>
            </a:r>
            <a:r>
              <a:rPr lang="en-US" sz="1400" b="1" dirty="0" err="1" smtClean="0">
                <a:latin typeface="Courier New"/>
                <a:cs typeface="Courier New"/>
              </a:rPr>
              <a:t>ledState</a:t>
            </a:r>
            <a:r>
              <a:rPr lang="en-US" sz="1400" b="1" dirty="0" smtClean="0">
                <a:latin typeface="Courier New"/>
                <a:cs typeface="Courier New"/>
              </a:rPr>
              <a:t> = LOW;</a:t>
            </a:r>
          </a:p>
          <a:p>
            <a:r>
              <a:rPr lang="en-US" sz="1400" b="1" dirty="0" smtClean="0">
                <a:latin typeface="Courier New"/>
                <a:cs typeface="Courier New"/>
              </a:rPr>
              <a:t>unsigned long </a:t>
            </a:r>
            <a:r>
              <a:rPr lang="en-US" sz="1400" b="1" dirty="0" err="1" smtClean="0">
                <a:latin typeface="Courier New"/>
                <a:cs typeface="Courier New"/>
              </a:rPr>
              <a:t>tsLastStateChange</a:t>
            </a:r>
            <a:r>
              <a:rPr lang="en-US" sz="1400" b="1" dirty="0" smtClean="0">
                <a:latin typeface="Courier New"/>
                <a:cs typeface="Courier New"/>
              </a:rPr>
              <a:t> = 0;</a:t>
            </a:r>
          </a:p>
          <a:p>
            <a:endParaRPr lang="en-US" sz="1400" b="1" dirty="0" smtClean="0">
              <a:latin typeface="Courier New"/>
              <a:cs typeface="Courier New"/>
            </a:endParaRPr>
          </a:p>
          <a:p>
            <a:r>
              <a:rPr lang="en-US" sz="1400" b="1" dirty="0" smtClean="0">
                <a:latin typeface="Courier New"/>
                <a:cs typeface="Courier New"/>
              </a:rPr>
              <a:t>void setup() {</a:t>
            </a:r>
          </a:p>
          <a:p>
            <a:r>
              <a:rPr lang="en-US" sz="1400" b="1" dirty="0" smtClean="0">
                <a:latin typeface="Courier New"/>
                <a:cs typeface="Courier New"/>
              </a:rPr>
              <a:t>  </a:t>
            </a:r>
            <a:r>
              <a:rPr lang="en-US" sz="1400" b="1" dirty="0" err="1" smtClean="0">
                <a:latin typeface="Courier New"/>
                <a:cs typeface="Courier New"/>
              </a:rPr>
              <a:t>pinMode</a:t>
            </a:r>
            <a:r>
              <a:rPr lang="en-US" sz="1400" b="1" dirty="0" smtClean="0">
                <a:latin typeface="Courier New"/>
                <a:cs typeface="Courier New"/>
              </a:rPr>
              <a:t>(LED_PIN, OUTPUT);</a:t>
            </a:r>
          </a:p>
          <a:p>
            <a:r>
              <a:rPr lang="en-US" sz="1400" b="1" dirty="0" smtClean="0">
                <a:latin typeface="Courier New"/>
                <a:cs typeface="Courier New"/>
              </a:rPr>
              <a:t>}</a:t>
            </a:r>
          </a:p>
          <a:p>
            <a:endParaRPr lang="en-US" sz="1400" b="1" dirty="0" smtClean="0">
              <a:latin typeface="Courier New"/>
              <a:cs typeface="Courier New"/>
            </a:endParaRPr>
          </a:p>
          <a:p>
            <a:r>
              <a:rPr lang="en-US" sz="1400" b="1" dirty="0" smtClean="0">
                <a:latin typeface="Courier New"/>
                <a:cs typeface="Courier New"/>
              </a:rPr>
              <a:t>void loop() {</a:t>
            </a:r>
          </a:p>
          <a:p>
            <a:r>
              <a:rPr lang="en-US" sz="1400" b="1" dirty="0" smtClean="0">
                <a:latin typeface="Courier New"/>
                <a:cs typeface="Courier New"/>
              </a:rPr>
              <a:t>  unsigned long delta = </a:t>
            </a:r>
            <a:r>
              <a:rPr lang="en-US" sz="1400" b="1" dirty="0" err="1" smtClean="0">
                <a:latin typeface="Courier New"/>
                <a:cs typeface="Courier New"/>
              </a:rPr>
              <a:t>millis</a:t>
            </a:r>
            <a:r>
              <a:rPr lang="en-US" sz="1400" b="1" dirty="0" smtClean="0">
                <a:latin typeface="Courier New"/>
                <a:cs typeface="Courier New"/>
              </a:rPr>
              <a:t>() </a:t>
            </a:r>
            <a:r>
              <a:rPr lang="mr-IN" sz="1400" b="1" dirty="0" smtClean="0">
                <a:latin typeface="Courier New"/>
                <a:cs typeface="Courier New"/>
              </a:rPr>
              <a:t>–</a:t>
            </a:r>
            <a:endParaRPr lang="en-US" sz="1400" b="1" dirty="0" smtClean="0">
              <a:latin typeface="Courier New"/>
              <a:cs typeface="Courier New"/>
            </a:endParaRPr>
          </a:p>
          <a:p>
            <a:r>
              <a:rPr lang="en-US" sz="1400" b="1" dirty="0">
                <a:latin typeface="Courier New"/>
                <a:cs typeface="Courier New"/>
              </a:rPr>
              <a:t> </a:t>
            </a:r>
            <a:r>
              <a:rPr lang="en-US" sz="1400" b="1" dirty="0" smtClean="0">
                <a:latin typeface="Courier New"/>
                <a:cs typeface="Courier New"/>
              </a:rPr>
              <a:t>                     </a:t>
            </a:r>
            <a:r>
              <a:rPr lang="en-US" sz="1400" b="1" dirty="0" err="1" smtClean="0">
                <a:latin typeface="Courier New"/>
                <a:cs typeface="Courier New"/>
              </a:rPr>
              <a:t>tsLastStateChange</a:t>
            </a:r>
            <a:r>
              <a:rPr lang="en-US" sz="1400" b="1" dirty="0" smtClean="0">
                <a:latin typeface="Courier New"/>
                <a:cs typeface="Courier New"/>
              </a:rPr>
              <a:t>;</a:t>
            </a:r>
          </a:p>
          <a:p>
            <a:r>
              <a:rPr lang="en-US" sz="1400" b="1" dirty="0" smtClean="0">
                <a:latin typeface="Courier New"/>
                <a:cs typeface="Courier New"/>
              </a:rPr>
              <a:t>  switch(</a:t>
            </a:r>
            <a:r>
              <a:rPr lang="en-US" sz="1400" b="1" dirty="0" err="1" smtClean="0">
                <a:latin typeface="Courier New"/>
                <a:cs typeface="Courier New"/>
              </a:rPr>
              <a:t>ledState</a:t>
            </a:r>
            <a:r>
              <a:rPr lang="en-US" sz="1400" b="1" dirty="0" smtClean="0">
                <a:latin typeface="Courier New"/>
                <a:cs typeface="Courier New"/>
              </a:rPr>
              <a:t>) {</a:t>
            </a:r>
          </a:p>
          <a:p>
            <a:r>
              <a:rPr lang="en-US" sz="1400" b="1" dirty="0" smtClean="0">
                <a:latin typeface="Courier New"/>
                <a:cs typeface="Courier New"/>
              </a:rPr>
              <a:t>  case LOW:</a:t>
            </a:r>
          </a:p>
          <a:p>
            <a:r>
              <a:rPr lang="en-US" sz="1400" b="1" dirty="0" smtClean="0">
                <a:latin typeface="Courier New"/>
                <a:cs typeface="Courier New"/>
              </a:rPr>
              <a:t>    if (delta &gt; LED_OFF_TIME) {</a:t>
            </a:r>
          </a:p>
          <a:p>
            <a:r>
              <a:rPr lang="en-US" sz="1400" b="1" dirty="0" smtClean="0">
                <a:latin typeface="Courier New"/>
                <a:cs typeface="Courier New"/>
              </a:rPr>
              <a:t>      </a:t>
            </a:r>
            <a:r>
              <a:rPr lang="en-US" sz="1400" b="1" dirty="0" err="1" smtClean="0">
                <a:latin typeface="Courier New"/>
                <a:cs typeface="Courier New"/>
              </a:rPr>
              <a:t>ledState</a:t>
            </a:r>
            <a:r>
              <a:rPr lang="en-US" sz="1400" b="1" dirty="0" smtClean="0">
                <a:latin typeface="Courier New"/>
                <a:cs typeface="Courier New"/>
              </a:rPr>
              <a:t> = HIGH;</a:t>
            </a:r>
          </a:p>
          <a:p>
            <a:r>
              <a:rPr lang="en-US" sz="1400" b="1" dirty="0" smtClean="0">
                <a:latin typeface="Courier New"/>
                <a:cs typeface="Courier New"/>
              </a:rPr>
              <a:t>      </a:t>
            </a:r>
            <a:r>
              <a:rPr lang="en-US" sz="1400" b="1" dirty="0" err="1" smtClean="0">
                <a:latin typeface="Courier New"/>
                <a:cs typeface="Courier New"/>
              </a:rPr>
              <a:t>tsLastStateChange</a:t>
            </a:r>
            <a:r>
              <a:rPr lang="en-US" sz="1400" b="1" dirty="0" smtClean="0">
                <a:latin typeface="Courier New"/>
                <a:cs typeface="Courier New"/>
              </a:rPr>
              <a:t> = </a:t>
            </a:r>
            <a:r>
              <a:rPr lang="en-US" sz="1400" b="1" dirty="0" err="1" smtClean="0">
                <a:latin typeface="Courier New"/>
                <a:cs typeface="Courier New"/>
              </a:rPr>
              <a:t>millis</a:t>
            </a:r>
            <a:r>
              <a:rPr lang="en-US" sz="1400" b="1" dirty="0" smtClean="0">
                <a:latin typeface="Courier New"/>
                <a:cs typeface="Courier New"/>
              </a:rPr>
              <a:t>();</a:t>
            </a:r>
          </a:p>
          <a:p>
            <a:r>
              <a:rPr lang="en-US" sz="1400" b="1" dirty="0" smtClean="0">
                <a:latin typeface="Courier New"/>
                <a:cs typeface="Courier New"/>
              </a:rPr>
              <a:t>    }</a:t>
            </a:r>
          </a:p>
          <a:p>
            <a:r>
              <a:rPr lang="en-US" sz="1400" b="1" dirty="0" smtClean="0">
                <a:latin typeface="Courier New"/>
                <a:cs typeface="Courier New"/>
              </a:rPr>
              <a:t>    break;</a:t>
            </a:r>
          </a:p>
          <a:p>
            <a:r>
              <a:rPr lang="en-US" sz="1400" b="1" dirty="0" smtClean="0">
                <a:latin typeface="Courier New"/>
                <a:cs typeface="Courier New"/>
              </a:rPr>
              <a:t>  case HIGH:</a:t>
            </a:r>
          </a:p>
          <a:p>
            <a:r>
              <a:rPr lang="en-US" sz="1400" b="1" dirty="0" smtClean="0">
                <a:latin typeface="Courier New"/>
                <a:cs typeface="Courier New"/>
              </a:rPr>
              <a:t>    if (delta &gt; LED_ON_TIME) {</a:t>
            </a:r>
          </a:p>
          <a:p>
            <a:r>
              <a:rPr lang="en-US" sz="1400" b="1" dirty="0" smtClean="0">
                <a:latin typeface="Courier New"/>
                <a:cs typeface="Courier New"/>
              </a:rPr>
              <a:t>      </a:t>
            </a:r>
            <a:r>
              <a:rPr lang="en-US" sz="1400" b="1" dirty="0" err="1" smtClean="0">
                <a:latin typeface="Courier New"/>
                <a:cs typeface="Courier New"/>
              </a:rPr>
              <a:t>ledState</a:t>
            </a:r>
            <a:r>
              <a:rPr lang="en-US" sz="1400" b="1" dirty="0" smtClean="0">
                <a:latin typeface="Courier New"/>
                <a:cs typeface="Courier New"/>
              </a:rPr>
              <a:t> = LOW;</a:t>
            </a:r>
          </a:p>
          <a:p>
            <a:r>
              <a:rPr lang="en-US" sz="1400" b="1" dirty="0" smtClean="0">
                <a:latin typeface="Courier New"/>
                <a:cs typeface="Courier New"/>
              </a:rPr>
              <a:t>      </a:t>
            </a:r>
            <a:r>
              <a:rPr lang="en-US" sz="1400" b="1" dirty="0" err="1" smtClean="0">
                <a:latin typeface="Courier New"/>
                <a:cs typeface="Courier New"/>
              </a:rPr>
              <a:t>tsLastStateChange</a:t>
            </a:r>
            <a:r>
              <a:rPr lang="en-US" sz="1400" b="1" dirty="0" smtClean="0">
                <a:latin typeface="Courier New"/>
                <a:cs typeface="Courier New"/>
              </a:rPr>
              <a:t> = </a:t>
            </a:r>
            <a:r>
              <a:rPr lang="en-US" sz="1400" b="1" dirty="0" err="1" smtClean="0">
                <a:latin typeface="Courier New"/>
                <a:cs typeface="Courier New"/>
              </a:rPr>
              <a:t>millis</a:t>
            </a:r>
            <a:r>
              <a:rPr lang="en-US" sz="1400" b="1" dirty="0" smtClean="0">
                <a:latin typeface="Courier New"/>
                <a:cs typeface="Courier New"/>
              </a:rPr>
              <a:t>();</a:t>
            </a:r>
          </a:p>
          <a:p>
            <a:r>
              <a:rPr lang="en-US" sz="1400" b="1" dirty="0" smtClean="0">
                <a:latin typeface="Courier New"/>
                <a:cs typeface="Courier New"/>
              </a:rPr>
              <a:t>    }</a:t>
            </a:r>
          </a:p>
          <a:p>
            <a:r>
              <a:rPr lang="en-US" sz="1400" b="1" dirty="0" smtClean="0">
                <a:latin typeface="Courier New"/>
                <a:cs typeface="Courier New"/>
              </a:rPr>
              <a:t>    break;</a:t>
            </a:r>
          </a:p>
          <a:p>
            <a:r>
              <a:rPr lang="en-US" sz="1400" b="1" dirty="0" smtClean="0">
                <a:latin typeface="Courier New"/>
                <a:cs typeface="Courier New"/>
              </a:rPr>
              <a:t>  }</a:t>
            </a:r>
          </a:p>
          <a:p>
            <a:r>
              <a:rPr lang="en-US" sz="1400" b="1" dirty="0" smtClean="0">
                <a:latin typeface="Courier New"/>
                <a:cs typeface="Courier New"/>
              </a:rPr>
              <a:t>  </a:t>
            </a:r>
            <a:r>
              <a:rPr lang="en-US" sz="1400" b="1" dirty="0" err="1" smtClean="0">
                <a:latin typeface="Courier New"/>
                <a:cs typeface="Courier New"/>
              </a:rPr>
              <a:t>digitalWrite</a:t>
            </a:r>
            <a:r>
              <a:rPr lang="en-US" sz="1400" b="1" dirty="0" smtClean="0">
                <a:latin typeface="Courier New"/>
                <a:cs typeface="Courier New"/>
              </a:rPr>
              <a:t>(LED_PIN, </a:t>
            </a:r>
            <a:r>
              <a:rPr lang="en-US" sz="1400" b="1" dirty="0" err="1" smtClean="0">
                <a:latin typeface="Courier New"/>
                <a:cs typeface="Courier New"/>
              </a:rPr>
              <a:t>ledState</a:t>
            </a:r>
            <a:r>
              <a:rPr lang="en-US" sz="1400" b="1" dirty="0" smtClean="0">
                <a:latin typeface="Courier New"/>
                <a:cs typeface="Courier New"/>
              </a:rPr>
              <a:t>);</a:t>
            </a:r>
          </a:p>
          <a:p>
            <a:r>
              <a:rPr lang="en-US" sz="1400" b="1" dirty="0" smtClean="0">
                <a:latin typeface="Courier New"/>
                <a:cs typeface="Courier New"/>
              </a:rPr>
              <a:t>}</a:t>
            </a:r>
          </a:p>
        </p:txBody>
      </p:sp>
      <p:sp>
        <p:nvSpPr>
          <p:cNvPr id="7" name="Content Placeholder 2"/>
          <p:cNvSpPr txBox="1">
            <a:spLocks/>
          </p:cNvSpPr>
          <p:nvPr/>
        </p:nvSpPr>
        <p:spPr>
          <a:xfrm>
            <a:off x="290341" y="685800"/>
            <a:ext cx="3973396" cy="5181600"/>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Code shown here makes one LED blink without the use of </a:t>
            </a:r>
            <a:r>
              <a:rPr lang="en-US" b="1" dirty="0" smtClean="0">
                <a:latin typeface="Courier New"/>
                <a:cs typeface="Courier New"/>
              </a:rPr>
              <a:t>delay()</a:t>
            </a:r>
          </a:p>
          <a:p>
            <a:r>
              <a:rPr lang="en-US" dirty="0" smtClean="0"/>
              <a:t>Blink pattern:</a:t>
            </a:r>
          </a:p>
          <a:p>
            <a:pPr lvl="1"/>
            <a:r>
              <a:rPr lang="en-US" dirty="0" smtClean="0"/>
              <a:t>On-time: 500ms</a:t>
            </a:r>
          </a:p>
          <a:p>
            <a:pPr lvl="1"/>
            <a:r>
              <a:rPr lang="en-US" dirty="0" smtClean="0"/>
              <a:t>Off-time: 250ms</a:t>
            </a:r>
          </a:p>
          <a:p>
            <a:r>
              <a:rPr lang="en-US" dirty="0" smtClean="0"/>
              <a:t>Sketch makes use of function </a:t>
            </a:r>
            <a:r>
              <a:rPr lang="en-US" sz="3300" b="1" dirty="0" err="1">
                <a:latin typeface="Courier New"/>
                <a:cs typeface="Courier New"/>
              </a:rPr>
              <a:t>millis</a:t>
            </a:r>
            <a:r>
              <a:rPr lang="en-US" sz="3300" b="1" dirty="0">
                <a:latin typeface="Courier New"/>
                <a:cs typeface="Courier New"/>
              </a:rPr>
              <a:t>() </a:t>
            </a:r>
            <a:r>
              <a:rPr lang="en-US" dirty="0" smtClean="0"/>
              <a:t>that returns the number of milliseconds since the </a:t>
            </a:r>
            <a:r>
              <a:rPr lang="en-US" dirty="0" err="1" smtClean="0"/>
              <a:t>Arduino</a:t>
            </a:r>
            <a:r>
              <a:rPr lang="en-US" dirty="0" smtClean="0"/>
              <a:t> booted.</a:t>
            </a:r>
          </a:p>
          <a:p>
            <a:r>
              <a:rPr lang="en-US" sz="3300" b="1" dirty="0" err="1">
                <a:latin typeface="Courier New"/>
                <a:cs typeface="Courier New"/>
              </a:rPr>
              <a:t>millis</a:t>
            </a:r>
            <a:r>
              <a:rPr lang="en-US" sz="3300" b="1" dirty="0">
                <a:latin typeface="Courier New"/>
                <a:cs typeface="Courier New"/>
              </a:rPr>
              <a:t>()</a:t>
            </a:r>
            <a:r>
              <a:rPr lang="en-US" dirty="0" smtClean="0"/>
              <a:t> will wrap-around to 0 after 50 days.</a:t>
            </a:r>
          </a:p>
          <a:p>
            <a:r>
              <a:rPr lang="en-US" sz="3300" b="1" dirty="0" err="1">
                <a:latin typeface="Courier New"/>
                <a:cs typeface="Courier New"/>
              </a:rPr>
              <a:t>tsLastStateChange</a:t>
            </a:r>
            <a:r>
              <a:rPr lang="en-US" dirty="0" smtClean="0"/>
              <a:t> keeps track of the timestamp when the state of the LED was changed last.</a:t>
            </a:r>
          </a:p>
          <a:p>
            <a:r>
              <a:rPr lang="en-US" sz="3300" b="1" dirty="0" err="1">
                <a:latin typeface="Courier New"/>
                <a:cs typeface="Courier New"/>
              </a:rPr>
              <a:t>ledState</a:t>
            </a:r>
            <a:r>
              <a:rPr lang="en-US" dirty="0" smtClean="0"/>
              <a:t> keeps track of the current state of the LED (off or on)</a:t>
            </a:r>
          </a:p>
          <a:p>
            <a:r>
              <a:rPr lang="en-US" dirty="0" smtClean="0"/>
              <a:t>Since there is no </a:t>
            </a:r>
            <a:r>
              <a:rPr lang="en-US" sz="3300" b="1" dirty="0">
                <a:latin typeface="Courier New"/>
                <a:cs typeface="Courier New"/>
              </a:rPr>
              <a:t>delay()</a:t>
            </a:r>
            <a:r>
              <a:rPr lang="en-US" dirty="0" smtClean="0"/>
              <a:t>, one iteration of </a:t>
            </a:r>
            <a:r>
              <a:rPr lang="en-US" sz="3300" b="1" dirty="0">
                <a:latin typeface="Courier New"/>
                <a:cs typeface="Courier New"/>
              </a:rPr>
              <a:t>loop()</a:t>
            </a:r>
            <a:r>
              <a:rPr lang="en-US" dirty="0" smtClean="0"/>
              <a:t> will only take a fraction of a second.</a:t>
            </a:r>
          </a:p>
        </p:txBody>
      </p:sp>
    </p:spTree>
    <p:extLst>
      <p:ext uri="{BB962C8B-B14F-4D97-AF65-F5344CB8AC3E}">
        <p14:creationId xmlns:p14="http://schemas.microsoft.com/office/powerpoint/2010/main" val="965054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477000" cy="1143000"/>
          </a:xfrm>
        </p:spPr>
        <p:txBody>
          <a:bodyPr/>
          <a:lstStyle/>
          <a:p>
            <a:r>
              <a:rPr lang="en-US" dirty="0" smtClean="0"/>
              <a:t>Internet of Things</a:t>
            </a:r>
            <a:endParaRPr lang="en-US" dirty="0"/>
          </a:p>
        </p:txBody>
      </p:sp>
      <p:sp>
        <p:nvSpPr>
          <p:cNvPr id="3" name="Content Placeholder 2"/>
          <p:cNvSpPr>
            <a:spLocks noGrp="1"/>
          </p:cNvSpPr>
          <p:nvPr>
            <p:ph idx="1"/>
          </p:nvPr>
        </p:nvSpPr>
        <p:spPr/>
        <p:txBody>
          <a:bodyPr>
            <a:normAutofit fontScale="62500" lnSpcReduction="20000"/>
          </a:bodyPr>
          <a:lstStyle/>
          <a:p>
            <a:r>
              <a:rPr lang="en-US" dirty="0" err="1" smtClean="0"/>
              <a:t>IoT</a:t>
            </a:r>
            <a:r>
              <a:rPr lang="en-US" dirty="0" smtClean="0"/>
              <a:t>:</a:t>
            </a:r>
          </a:p>
          <a:p>
            <a:pPr lvl="1"/>
            <a:r>
              <a:rPr lang="en-US" dirty="0" smtClean="0"/>
              <a:t>Term coined in 1999.</a:t>
            </a:r>
          </a:p>
          <a:p>
            <a:pPr lvl="1"/>
            <a:r>
              <a:rPr lang="en-US" dirty="0" smtClean="0"/>
              <a:t>Inter-networking of physical devices.</a:t>
            </a:r>
          </a:p>
          <a:p>
            <a:pPr lvl="1"/>
            <a:r>
              <a:rPr lang="en-US" dirty="0"/>
              <a:t>A</a:t>
            </a:r>
            <a:r>
              <a:rPr lang="en-US" dirty="0" smtClean="0"/>
              <a:t>llows objects to be sensed or controlled remotely across existing network infrastructure.</a:t>
            </a:r>
          </a:p>
          <a:p>
            <a:r>
              <a:rPr lang="en-US" dirty="0" smtClean="0"/>
              <a:t>First smart device: coke machine that reported its inventory (CMU, 1982)</a:t>
            </a:r>
          </a:p>
          <a:p>
            <a:r>
              <a:rPr lang="en-US" dirty="0" smtClean="0"/>
              <a:t>Conceptual foundation in Mark Weiser’s vision of Ubiquitous Computing (1991)</a:t>
            </a:r>
          </a:p>
          <a:p>
            <a:r>
              <a:rPr lang="en-US" dirty="0" err="1" smtClean="0"/>
              <a:t>IoT</a:t>
            </a:r>
            <a:r>
              <a:rPr lang="en-US" dirty="0" smtClean="0"/>
              <a:t> evolved due to a convergence of technologies such as ubiquitous wireless communication, real-time analytics, machine learning, commodity sensors, and embedded systems.</a:t>
            </a:r>
          </a:p>
          <a:p>
            <a:r>
              <a:rPr lang="en-US" dirty="0" smtClean="0"/>
              <a:t>Application areas: environmental monitoring, healthcare, energy management, home automation, </a:t>
            </a:r>
            <a:r>
              <a:rPr lang="mr-IN" dirty="0" smtClean="0"/>
              <a:t>…</a:t>
            </a:r>
            <a:endParaRPr lang="en-US" dirty="0" smtClean="0"/>
          </a:p>
          <a:p>
            <a:r>
              <a:rPr lang="en-US" dirty="0" smtClean="0"/>
              <a:t>Platforms such as Raspberry Pi and </a:t>
            </a:r>
            <a:r>
              <a:rPr lang="en-US" dirty="0" err="1" smtClean="0"/>
              <a:t>Arduino</a:t>
            </a:r>
            <a:r>
              <a:rPr lang="en-US" dirty="0" smtClean="0"/>
              <a:t> enable DIY of </a:t>
            </a:r>
            <a:r>
              <a:rPr lang="en-US" dirty="0" err="1" smtClean="0"/>
              <a:t>IoT</a:t>
            </a:r>
            <a:r>
              <a:rPr lang="en-US" dirty="0" smtClean="0"/>
              <a:t> devices.</a:t>
            </a:r>
          </a:p>
          <a:p>
            <a:r>
              <a:rPr lang="en-US" dirty="0" smtClean="0"/>
              <a:t>One of the biggest challenges is security.</a:t>
            </a:r>
            <a:endParaRPr lang="en-US" dirty="0"/>
          </a:p>
        </p:txBody>
      </p:sp>
      <p:pic>
        <p:nvPicPr>
          <p:cNvPr id="4" name="Picture 3"/>
          <p:cNvPicPr>
            <a:picLocks noChangeAspect="1"/>
          </p:cNvPicPr>
          <p:nvPr/>
        </p:nvPicPr>
        <p:blipFill>
          <a:blip r:embed="rId2"/>
          <a:stretch>
            <a:fillRect/>
          </a:stretch>
        </p:blipFill>
        <p:spPr>
          <a:xfrm>
            <a:off x="7086600" y="91202"/>
            <a:ext cx="1890604" cy="1813798"/>
          </a:xfrm>
          <a:prstGeom prst="rect">
            <a:avLst/>
          </a:prstGeom>
        </p:spPr>
      </p:pic>
    </p:spTree>
    <p:extLst>
      <p:ext uri="{BB962C8B-B14F-4D97-AF65-F5344CB8AC3E}">
        <p14:creationId xmlns:p14="http://schemas.microsoft.com/office/powerpoint/2010/main" val="39149569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19400" y="228600"/>
            <a:ext cx="6218069" cy="6340195"/>
          </a:xfrm>
          <a:prstGeom prst="rect">
            <a:avLst/>
          </a:prstGeom>
          <a:solidFill>
            <a:schemeClr val="bg1">
              <a:lumMod val="95000"/>
            </a:schemeClr>
          </a:solidFill>
          <a:ln>
            <a:solidFill>
              <a:schemeClr val="tx1"/>
            </a:solidFill>
          </a:ln>
        </p:spPr>
        <p:txBody>
          <a:bodyPr wrap="none" rtlCol="0">
            <a:spAutoFit/>
          </a:bodyPr>
          <a:lstStyle/>
          <a:p>
            <a:r>
              <a:rPr lang="en-US" sz="1400" b="1" dirty="0" smtClean="0">
                <a:latin typeface="Courier New"/>
                <a:cs typeface="Courier New"/>
              </a:rPr>
              <a:t>class </a:t>
            </a:r>
            <a:r>
              <a:rPr lang="en-US" sz="1400" b="1" dirty="0" err="1" smtClean="0">
                <a:latin typeface="Courier New"/>
                <a:cs typeface="Courier New"/>
              </a:rPr>
              <a:t>BlinkingLED</a:t>
            </a:r>
            <a:r>
              <a:rPr lang="en-US" sz="1400" b="1" dirty="0" smtClean="0">
                <a:latin typeface="Courier New"/>
                <a:cs typeface="Courier New"/>
              </a:rPr>
              <a:t> {</a:t>
            </a:r>
          </a:p>
          <a:p>
            <a:r>
              <a:rPr lang="en-US" sz="1400" b="1" dirty="0" smtClean="0">
                <a:latin typeface="Courier New"/>
                <a:cs typeface="Courier New"/>
              </a:rPr>
              <a:t>  </a:t>
            </a:r>
            <a:r>
              <a:rPr lang="en-US" sz="1400" b="1" dirty="0" err="1" smtClean="0">
                <a:latin typeface="Courier New"/>
                <a:cs typeface="Courier New"/>
              </a:rPr>
              <a:t>const</a:t>
            </a:r>
            <a:r>
              <a:rPr lang="en-US" sz="1400" b="1" dirty="0" smtClean="0">
                <a:latin typeface="Courier New"/>
                <a:cs typeface="Courier New"/>
              </a:rPr>
              <a:t> </a:t>
            </a:r>
            <a:r>
              <a:rPr lang="en-US" sz="1400" b="1" dirty="0" err="1" smtClean="0">
                <a:latin typeface="Courier New"/>
                <a:cs typeface="Courier New"/>
              </a:rPr>
              <a:t>int</a:t>
            </a:r>
            <a:r>
              <a:rPr lang="en-US" sz="1400" b="1" dirty="0" smtClean="0">
                <a:latin typeface="Courier New"/>
                <a:cs typeface="Courier New"/>
              </a:rPr>
              <a:t> LED_PIN;</a:t>
            </a:r>
          </a:p>
          <a:p>
            <a:r>
              <a:rPr lang="en-US" sz="1400" b="1" dirty="0" smtClean="0">
                <a:latin typeface="Courier New"/>
                <a:cs typeface="Courier New"/>
              </a:rPr>
              <a:t>  </a:t>
            </a:r>
            <a:r>
              <a:rPr lang="en-US" sz="1400" b="1" dirty="0" err="1" smtClean="0">
                <a:latin typeface="Courier New"/>
                <a:cs typeface="Courier New"/>
              </a:rPr>
              <a:t>const</a:t>
            </a:r>
            <a:r>
              <a:rPr lang="en-US" sz="1400" b="1" dirty="0" smtClean="0">
                <a:latin typeface="Courier New"/>
                <a:cs typeface="Courier New"/>
              </a:rPr>
              <a:t> </a:t>
            </a:r>
            <a:r>
              <a:rPr lang="en-US" sz="1400" b="1" dirty="0" err="1" smtClean="0">
                <a:latin typeface="Courier New"/>
                <a:cs typeface="Courier New"/>
              </a:rPr>
              <a:t>int</a:t>
            </a:r>
            <a:r>
              <a:rPr lang="en-US" sz="1400" b="1" dirty="0" smtClean="0">
                <a:latin typeface="Courier New"/>
                <a:cs typeface="Courier New"/>
              </a:rPr>
              <a:t> LED_ON_TIME;</a:t>
            </a:r>
          </a:p>
          <a:p>
            <a:r>
              <a:rPr lang="en-US" sz="1400" b="1" dirty="0" smtClean="0">
                <a:latin typeface="Courier New"/>
                <a:cs typeface="Courier New"/>
              </a:rPr>
              <a:t>  </a:t>
            </a:r>
            <a:r>
              <a:rPr lang="en-US" sz="1400" b="1" dirty="0" err="1" smtClean="0">
                <a:latin typeface="Courier New"/>
                <a:cs typeface="Courier New"/>
              </a:rPr>
              <a:t>const</a:t>
            </a:r>
            <a:r>
              <a:rPr lang="en-US" sz="1400" b="1" dirty="0" smtClean="0">
                <a:latin typeface="Courier New"/>
                <a:cs typeface="Courier New"/>
              </a:rPr>
              <a:t> </a:t>
            </a:r>
            <a:r>
              <a:rPr lang="en-US" sz="1400" b="1" dirty="0" err="1" smtClean="0">
                <a:latin typeface="Courier New"/>
                <a:cs typeface="Courier New"/>
              </a:rPr>
              <a:t>int</a:t>
            </a:r>
            <a:r>
              <a:rPr lang="en-US" sz="1400" b="1" dirty="0" smtClean="0">
                <a:latin typeface="Courier New"/>
                <a:cs typeface="Courier New"/>
              </a:rPr>
              <a:t> LED_OFF_TIME;</a:t>
            </a:r>
          </a:p>
          <a:p>
            <a:r>
              <a:rPr lang="en-US" sz="1400" b="1" dirty="0" smtClean="0">
                <a:latin typeface="Courier New"/>
                <a:cs typeface="Courier New"/>
              </a:rPr>
              <a:t>  </a:t>
            </a:r>
            <a:r>
              <a:rPr lang="en-US" sz="1400" b="1" dirty="0" err="1" smtClean="0">
                <a:latin typeface="Courier New"/>
                <a:cs typeface="Courier New"/>
              </a:rPr>
              <a:t>int</a:t>
            </a:r>
            <a:r>
              <a:rPr lang="en-US" sz="1400" b="1" dirty="0" smtClean="0">
                <a:latin typeface="Courier New"/>
                <a:cs typeface="Courier New"/>
              </a:rPr>
              <a:t> </a:t>
            </a:r>
            <a:r>
              <a:rPr lang="en-US" sz="1400" b="1" dirty="0" err="1" smtClean="0">
                <a:latin typeface="Courier New"/>
                <a:cs typeface="Courier New"/>
              </a:rPr>
              <a:t>ledState</a:t>
            </a:r>
            <a:r>
              <a:rPr lang="en-US" sz="1400" b="1" dirty="0" smtClean="0">
                <a:latin typeface="Courier New"/>
                <a:cs typeface="Courier New"/>
              </a:rPr>
              <a:t> = LOW;</a:t>
            </a:r>
          </a:p>
          <a:p>
            <a:r>
              <a:rPr lang="en-US" sz="1400" b="1" dirty="0" smtClean="0">
                <a:latin typeface="Courier New"/>
                <a:cs typeface="Courier New"/>
              </a:rPr>
              <a:t>  unsigned long </a:t>
            </a:r>
            <a:r>
              <a:rPr lang="en-US" sz="1400" b="1" dirty="0" err="1" smtClean="0">
                <a:latin typeface="Courier New"/>
                <a:cs typeface="Courier New"/>
              </a:rPr>
              <a:t>tsLastStateChange</a:t>
            </a:r>
            <a:r>
              <a:rPr lang="en-US" sz="1400" b="1" dirty="0" smtClean="0">
                <a:latin typeface="Courier New"/>
                <a:cs typeface="Courier New"/>
              </a:rPr>
              <a:t> = 0;</a:t>
            </a:r>
          </a:p>
          <a:p>
            <a:r>
              <a:rPr lang="en-US" sz="1400" b="1" dirty="0" smtClean="0">
                <a:latin typeface="Courier New"/>
                <a:cs typeface="Courier New"/>
              </a:rPr>
              <a:t>public:</a:t>
            </a:r>
          </a:p>
          <a:p>
            <a:r>
              <a:rPr lang="en-US" sz="1400" b="1" dirty="0" smtClean="0">
                <a:latin typeface="Courier New"/>
                <a:cs typeface="Courier New"/>
              </a:rPr>
              <a:t>  </a:t>
            </a:r>
            <a:r>
              <a:rPr lang="en-US" sz="1400" b="1" dirty="0" err="1" smtClean="0">
                <a:latin typeface="Courier New"/>
                <a:cs typeface="Courier New"/>
              </a:rPr>
              <a:t>BlinkingLED</a:t>
            </a:r>
            <a:r>
              <a:rPr lang="en-US" sz="1400" b="1" dirty="0" smtClean="0">
                <a:latin typeface="Courier New"/>
                <a:cs typeface="Courier New"/>
              </a:rPr>
              <a:t>(</a:t>
            </a:r>
            <a:r>
              <a:rPr lang="en-US" sz="1400" b="1" dirty="0" err="1" smtClean="0">
                <a:latin typeface="Courier New"/>
                <a:cs typeface="Courier New"/>
              </a:rPr>
              <a:t>int</a:t>
            </a:r>
            <a:r>
              <a:rPr lang="en-US" sz="1400" b="1" dirty="0" smtClean="0">
                <a:latin typeface="Courier New"/>
                <a:cs typeface="Courier New"/>
              </a:rPr>
              <a:t> pin, </a:t>
            </a:r>
            <a:r>
              <a:rPr lang="en-US" sz="1400" b="1" dirty="0" err="1" smtClean="0">
                <a:latin typeface="Courier New"/>
                <a:cs typeface="Courier New"/>
              </a:rPr>
              <a:t>int</a:t>
            </a:r>
            <a:r>
              <a:rPr lang="en-US" sz="1400" b="1" dirty="0" smtClean="0">
                <a:latin typeface="Courier New"/>
                <a:cs typeface="Courier New"/>
              </a:rPr>
              <a:t> </a:t>
            </a:r>
            <a:r>
              <a:rPr lang="en-US" sz="1400" b="1" dirty="0" err="1" smtClean="0">
                <a:latin typeface="Courier New"/>
                <a:cs typeface="Courier New"/>
              </a:rPr>
              <a:t>onTime</a:t>
            </a:r>
            <a:r>
              <a:rPr lang="en-US" sz="1400" b="1" dirty="0" smtClean="0">
                <a:latin typeface="Courier New"/>
                <a:cs typeface="Courier New"/>
              </a:rPr>
              <a:t>, </a:t>
            </a:r>
            <a:r>
              <a:rPr lang="en-US" sz="1400" b="1" dirty="0" err="1" smtClean="0">
                <a:latin typeface="Courier New"/>
                <a:cs typeface="Courier New"/>
              </a:rPr>
              <a:t>int</a:t>
            </a:r>
            <a:r>
              <a:rPr lang="en-US" sz="1400" b="1" dirty="0" smtClean="0">
                <a:latin typeface="Courier New"/>
                <a:cs typeface="Courier New"/>
              </a:rPr>
              <a:t> </a:t>
            </a:r>
            <a:r>
              <a:rPr lang="en-US" sz="1400" b="1" dirty="0" err="1" smtClean="0">
                <a:latin typeface="Courier New"/>
                <a:cs typeface="Courier New"/>
              </a:rPr>
              <a:t>offTime</a:t>
            </a:r>
            <a:r>
              <a:rPr lang="en-US" sz="1400" b="1" dirty="0" smtClean="0">
                <a:latin typeface="Courier New"/>
                <a:cs typeface="Courier New"/>
              </a:rPr>
              <a:t>) :</a:t>
            </a:r>
          </a:p>
          <a:p>
            <a:r>
              <a:rPr lang="en-US" sz="1400" b="1" dirty="0" smtClean="0">
                <a:latin typeface="Courier New"/>
                <a:cs typeface="Courier New"/>
              </a:rPr>
              <a:t>    LED_PIN(pin), LED_ON_TIME(</a:t>
            </a:r>
            <a:r>
              <a:rPr lang="en-US" sz="1400" b="1" dirty="0" err="1" smtClean="0">
                <a:latin typeface="Courier New"/>
                <a:cs typeface="Courier New"/>
              </a:rPr>
              <a:t>onTime</a:t>
            </a:r>
            <a:r>
              <a:rPr lang="en-US" sz="1400" b="1" dirty="0" smtClean="0">
                <a:latin typeface="Courier New"/>
                <a:cs typeface="Courier New"/>
              </a:rPr>
              <a:t>),</a:t>
            </a:r>
          </a:p>
          <a:p>
            <a:r>
              <a:rPr lang="en-US" sz="1400" b="1" dirty="0" smtClean="0">
                <a:latin typeface="Courier New"/>
                <a:cs typeface="Courier New"/>
              </a:rPr>
              <a:t>    LED_OFF_TIME(</a:t>
            </a:r>
            <a:r>
              <a:rPr lang="en-US" sz="1400" b="1" dirty="0" err="1" smtClean="0">
                <a:latin typeface="Courier New"/>
                <a:cs typeface="Courier New"/>
              </a:rPr>
              <a:t>offTime</a:t>
            </a:r>
            <a:r>
              <a:rPr lang="en-US" sz="1400" b="1" dirty="0" smtClean="0">
                <a:latin typeface="Courier New"/>
                <a:cs typeface="Courier New"/>
              </a:rPr>
              <a:t>) { </a:t>
            </a:r>
            <a:r>
              <a:rPr lang="en-US" sz="1400" b="1" dirty="0" err="1" smtClean="0">
                <a:latin typeface="Courier New"/>
                <a:cs typeface="Courier New"/>
              </a:rPr>
              <a:t>pinMode</a:t>
            </a:r>
            <a:r>
              <a:rPr lang="en-US" sz="1400" b="1" dirty="0" smtClean="0">
                <a:latin typeface="Courier New"/>
                <a:cs typeface="Courier New"/>
              </a:rPr>
              <a:t>(LED_PIN, OUTPUT);}</a:t>
            </a:r>
          </a:p>
          <a:p>
            <a:r>
              <a:rPr lang="en-US" sz="1400" b="1" dirty="0" smtClean="0">
                <a:latin typeface="Courier New"/>
                <a:cs typeface="Courier New"/>
              </a:rPr>
              <a:t>  void update() {</a:t>
            </a:r>
          </a:p>
          <a:p>
            <a:r>
              <a:rPr lang="en-US" sz="1400" b="1" dirty="0" smtClean="0">
                <a:latin typeface="Courier New"/>
                <a:cs typeface="Courier New"/>
              </a:rPr>
              <a:t>    unsigned long delta = </a:t>
            </a:r>
            <a:r>
              <a:rPr lang="en-US" sz="1400" b="1" dirty="0" err="1" smtClean="0">
                <a:latin typeface="Courier New"/>
                <a:cs typeface="Courier New"/>
              </a:rPr>
              <a:t>millis</a:t>
            </a:r>
            <a:r>
              <a:rPr lang="en-US" sz="1400" b="1" dirty="0" smtClean="0">
                <a:latin typeface="Courier New"/>
                <a:cs typeface="Courier New"/>
              </a:rPr>
              <a:t>() - </a:t>
            </a:r>
            <a:r>
              <a:rPr lang="en-US" sz="1400" b="1" dirty="0" err="1" smtClean="0">
                <a:latin typeface="Courier New"/>
                <a:cs typeface="Courier New"/>
              </a:rPr>
              <a:t>tsLastStateChange</a:t>
            </a:r>
            <a:r>
              <a:rPr lang="en-US" sz="1400" b="1" dirty="0" smtClean="0">
                <a:latin typeface="Courier New"/>
                <a:cs typeface="Courier New"/>
              </a:rPr>
              <a:t>;</a:t>
            </a:r>
          </a:p>
          <a:p>
            <a:r>
              <a:rPr lang="en-US" sz="1400" b="1" dirty="0" smtClean="0">
                <a:latin typeface="Courier New"/>
                <a:cs typeface="Courier New"/>
              </a:rPr>
              <a:t>    switch(</a:t>
            </a:r>
            <a:r>
              <a:rPr lang="en-US" sz="1400" b="1" dirty="0" err="1" smtClean="0">
                <a:latin typeface="Courier New"/>
                <a:cs typeface="Courier New"/>
              </a:rPr>
              <a:t>ledState</a:t>
            </a:r>
            <a:r>
              <a:rPr lang="en-US" sz="1400" b="1" dirty="0" smtClean="0">
                <a:latin typeface="Courier New"/>
                <a:cs typeface="Courier New"/>
              </a:rPr>
              <a:t>) {</a:t>
            </a:r>
          </a:p>
          <a:p>
            <a:r>
              <a:rPr lang="en-US" sz="1400" b="1" dirty="0" smtClean="0">
                <a:latin typeface="Courier New"/>
                <a:cs typeface="Courier New"/>
              </a:rPr>
              <a:t>    case LOW:</a:t>
            </a:r>
          </a:p>
          <a:p>
            <a:r>
              <a:rPr lang="en-US" sz="1400" b="1" dirty="0" smtClean="0">
                <a:latin typeface="Courier New"/>
                <a:cs typeface="Courier New"/>
              </a:rPr>
              <a:t>      if (delta &gt; LED_OFF_TIME) {</a:t>
            </a:r>
          </a:p>
          <a:p>
            <a:r>
              <a:rPr lang="en-US" sz="1400" b="1" dirty="0" smtClean="0">
                <a:latin typeface="Courier New"/>
                <a:cs typeface="Courier New"/>
              </a:rPr>
              <a:t>        </a:t>
            </a:r>
            <a:r>
              <a:rPr lang="en-US" sz="1400" b="1" dirty="0" err="1" smtClean="0">
                <a:latin typeface="Courier New"/>
                <a:cs typeface="Courier New"/>
              </a:rPr>
              <a:t>ledState</a:t>
            </a:r>
            <a:r>
              <a:rPr lang="en-US" sz="1400" b="1" dirty="0" smtClean="0">
                <a:latin typeface="Courier New"/>
                <a:cs typeface="Courier New"/>
              </a:rPr>
              <a:t> = HIGH;</a:t>
            </a:r>
          </a:p>
          <a:p>
            <a:r>
              <a:rPr lang="en-US" sz="1400" b="1" dirty="0" smtClean="0">
                <a:latin typeface="Courier New"/>
                <a:cs typeface="Courier New"/>
              </a:rPr>
              <a:t>        </a:t>
            </a:r>
            <a:r>
              <a:rPr lang="en-US" sz="1400" b="1" dirty="0" err="1" smtClean="0">
                <a:latin typeface="Courier New"/>
                <a:cs typeface="Courier New"/>
              </a:rPr>
              <a:t>tsLastStateChange</a:t>
            </a:r>
            <a:r>
              <a:rPr lang="en-US" sz="1400" b="1" dirty="0" smtClean="0">
                <a:latin typeface="Courier New"/>
                <a:cs typeface="Courier New"/>
              </a:rPr>
              <a:t> = </a:t>
            </a:r>
            <a:r>
              <a:rPr lang="en-US" sz="1400" b="1" dirty="0" err="1" smtClean="0">
                <a:latin typeface="Courier New"/>
                <a:cs typeface="Courier New"/>
              </a:rPr>
              <a:t>millis</a:t>
            </a:r>
            <a:r>
              <a:rPr lang="en-US" sz="1400" b="1" dirty="0" smtClean="0">
                <a:latin typeface="Courier New"/>
                <a:cs typeface="Courier New"/>
              </a:rPr>
              <a:t>();</a:t>
            </a:r>
          </a:p>
          <a:p>
            <a:r>
              <a:rPr lang="en-US" sz="1400" b="1" dirty="0" smtClean="0">
                <a:latin typeface="Courier New"/>
                <a:cs typeface="Courier New"/>
              </a:rPr>
              <a:t>      }</a:t>
            </a:r>
          </a:p>
          <a:p>
            <a:r>
              <a:rPr lang="en-US" sz="1400" b="1" dirty="0" smtClean="0">
                <a:latin typeface="Courier New"/>
                <a:cs typeface="Courier New"/>
              </a:rPr>
              <a:t>      break;</a:t>
            </a:r>
          </a:p>
          <a:p>
            <a:r>
              <a:rPr lang="en-US" sz="1400" b="1" dirty="0" smtClean="0">
                <a:latin typeface="Courier New"/>
                <a:cs typeface="Courier New"/>
              </a:rPr>
              <a:t>    case HIGH:</a:t>
            </a:r>
          </a:p>
          <a:p>
            <a:r>
              <a:rPr lang="en-US" sz="1400" b="1" dirty="0" smtClean="0">
                <a:latin typeface="Courier New"/>
                <a:cs typeface="Courier New"/>
              </a:rPr>
              <a:t>      if (delta &gt; LED_ON_TIME) {</a:t>
            </a:r>
          </a:p>
          <a:p>
            <a:r>
              <a:rPr lang="en-US" sz="1400" b="1" dirty="0" smtClean="0">
                <a:latin typeface="Courier New"/>
                <a:cs typeface="Courier New"/>
              </a:rPr>
              <a:t>        </a:t>
            </a:r>
            <a:r>
              <a:rPr lang="en-US" sz="1400" b="1" dirty="0" err="1" smtClean="0">
                <a:latin typeface="Courier New"/>
                <a:cs typeface="Courier New"/>
              </a:rPr>
              <a:t>ledState</a:t>
            </a:r>
            <a:r>
              <a:rPr lang="en-US" sz="1400" b="1" dirty="0" smtClean="0">
                <a:latin typeface="Courier New"/>
                <a:cs typeface="Courier New"/>
              </a:rPr>
              <a:t> = LOW;</a:t>
            </a:r>
          </a:p>
          <a:p>
            <a:r>
              <a:rPr lang="en-US" sz="1400" b="1" dirty="0" smtClean="0">
                <a:latin typeface="Courier New"/>
                <a:cs typeface="Courier New"/>
              </a:rPr>
              <a:t>        </a:t>
            </a:r>
            <a:r>
              <a:rPr lang="en-US" sz="1400" b="1" dirty="0" err="1" smtClean="0">
                <a:latin typeface="Courier New"/>
                <a:cs typeface="Courier New"/>
              </a:rPr>
              <a:t>tsLastStateChange</a:t>
            </a:r>
            <a:r>
              <a:rPr lang="en-US" sz="1400" b="1" dirty="0" smtClean="0">
                <a:latin typeface="Courier New"/>
                <a:cs typeface="Courier New"/>
              </a:rPr>
              <a:t> = </a:t>
            </a:r>
            <a:r>
              <a:rPr lang="en-US" sz="1400" b="1" dirty="0" err="1" smtClean="0">
                <a:latin typeface="Courier New"/>
                <a:cs typeface="Courier New"/>
              </a:rPr>
              <a:t>millis</a:t>
            </a:r>
            <a:r>
              <a:rPr lang="en-US" sz="1400" b="1" dirty="0" smtClean="0">
                <a:latin typeface="Courier New"/>
                <a:cs typeface="Courier New"/>
              </a:rPr>
              <a:t>();</a:t>
            </a:r>
          </a:p>
          <a:p>
            <a:r>
              <a:rPr lang="en-US" sz="1400" b="1" dirty="0" smtClean="0">
                <a:latin typeface="Courier New"/>
                <a:cs typeface="Courier New"/>
              </a:rPr>
              <a:t>      }</a:t>
            </a:r>
          </a:p>
          <a:p>
            <a:r>
              <a:rPr lang="en-US" sz="1400" b="1" dirty="0" smtClean="0">
                <a:latin typeface="Courier New"/>
                <a:cs typeface="Courier New"/>
              </a:rPr>
              <a:t>      break;</a:t>
            </a:r>
          </a:p>
          <a:p>
            <a:r>
              <a:rPr lang="en-US" sz="1400" b="1" dirty="0" smtClean="0">
                <a:latin typeface="Courier New"/>
                <a:cs typeface="Courier New"/>
              </a:rPr>
              <a:t>    }</a:t>
            </a:r>
          </a:p>
          <a:p>
            <a:r>
              <a:rPr lang="en-US" sz="1400" b="1" dirty="0" smtClean="0">
                <a:latin typeface="Courier New"/>
                <a:cs typeface="Courier New"/>
              </a:rPr>
              <a:t>    </a:t>
            </a:r>
            <a:r>
              <a:rPr lang="en-US" sz="1400" b="1" dirty="0" err="1" smtClean="0">
                <a:latin typeface="Courier New"/>
                <a:cs typeface="Courier New"/>
              </a:rPr>
              <a:t>digitalWrite</a:t>
            </a:r>
            <a:r>
              <a:rPr lang="en-US" sz="1400" b="1" dirty="0" smtClean="0">
                <a:latin typeface="Courier New"/>
                <a:cs typeface="Courier New"/>
              </a:rPr>
              <a:t>(LED_PIN, </a:t>
            </a:r>
            <a:r>
              <a:rPr lang="en-US" sz="1400" b="1" dirty="0" err="1" smtClean="0">
                <a:latin typeface="Courier New"/>
                <a:cs typeface="Courier New"/>
              </a:rPr>
              <a:t>ledState</a:t>
            </a:r>
            <a:r>
              <a:rPr lang="en-US" sz="1400" b="1" dirty="0" smtClean="0">
                <a:latin typeface="Courier New"/>
                <a:cs typeface="Courier New"/>
              </a:rPr>
              <a:t>);</a:t>
            </a:r>
          </a:p>
          <a:p>
            <a:r>
              <a:rPr lang="en-US" sz="1400" b="1" dirty="0" smtClean="0">
                <a:latin typeface="Courier New"/>
                <a:cs typeface="Courier New"/>
              </a:rPr>
              <a:t>  }</a:t>
            </a:r>
          </a:p>
          <a:p>
            <a:r>
              <a:rPr lang="en-US" sz="1400" b="1" dirty="0" smtClean="0">
                <a:latin typeface="Courier New"/>
                <a:cs typeface="Courier New"/>
              </a:rPr>
              <a:t>};</a:t>
            </a:r>
          </a:p>
        </p:txBody>
      </p:sp>
      <p:sp>
        <p:nvSpPr>
          <p:cNvPr id="7" name="Content Placeholder 2"/>
          <p:cNvSpPr txBox="1">
            <a:spLocks/>
          </p:cNvSpPr>
          <p:nvPr/>
        </p:nvSpPr>
        <p:spPr>
          <a:xfrm>
            <a:off x="228600" y="685800"/>
            <a:ext cx="2376659" cy="5181600"/>
          </a:xfrm>
          <a:prstGeom prst="rect">
            <a:avLst/>
          </a:prstGeom>
        </p:spPr>
        <p:txBody>
          <a:bodyPr vert="horz" lIns="91440" tIns="45720" rIns="91440" bIns="45720" rtlCol="0">
            <a:normAutofit fontScale="40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Class </a:t>
            </a:r>
            <a:r>
              <a:rPr lang="en-US" b="1" dirty="0" err="1" smtClean="0">
                <a:latin typeface="Courier New"/>
                <a:cs typeface="Courier New"/>
              </a:rPr>
              <a:t>BlinkingLED</a:t>
            </a:r>
            <a:r>
              <a:rPr lang="en-US" dirty="0" smtClean="0"/>
              <a:t> is an object-oriented version to blink a LED for a given on/off pattern.</a:t>
            </a:r>
          </a:p>
          <a:p>
            <a:r>
              <a:rPr lang="en-US" dirty="0" smtClean="0"/>
              <a:t>Uses the same technique as outlined on the previous slide.</a:t>
            </a:r>
          </a:p>
          <a:p>
            <a:r>
              <a:rPr lang="en-US" dirty="0" smtClean="0"/>
              <a:t>Constructor takes the pin number as well as the desired on- and off-time pattern.</a:t>
            </a:r>
          </a:p>
          <a:p>
            <a:r>
              <a:rPr lang="en-US" dirty="0" smtClean="0"/>
              <a:t>Pin is configured as </a:t>
            </a:r>
            <a:r>
              <a:rPr lang="en-US" sz="3300" b="1" dirty="0">
                <a:latin typeface="Courier New"/>
                <a:cs typeface="Courier New"/>
              </a:rPr>
              <a:t>OUTPUT</a:t>
            </a:r>
            <a:r>
              <a:rPr lang="en-US" dirty="0" smtClean="0"/>
              <a:t> in the constructor.</a:t>
            </a:r>
          </a:p>
          <a:p>
            <a:r>
              <a:rPr lang="en-US" dirty="0" smtClean="0"/>
              <a:t>Method </a:t>
            </a:r>
            <a:r>
              <a:rPr lang="en-US" sz="3300" b="1" dirty="0">
                <a:latin typeface="Courier New"/>
                <a:cs typeface="Courier New"/>
              </a:rPr>
              <a:t>update(</a:t>
            </a:r>
            <a:r>
              <a:rPr lang="en-US" sz="3300" b="1" dirty="0" smtClean="0">
                <a:latin typeface="Courier New"/>
                <a:cs typeface="Courier New"/>
              </a:rPr>
              <a:t>)</a:t>
            </a:r>
            <a:r>
              <a:rPr lang="en-US" dirty="0" smtClean="0"/>
              <a:t> will turn the LED off or on using </a:t>
            </a:r>
            <a:r>
              <a:rPr lang="en-US" sz="3300" b="1" dirty="0" err="1">
                <a:latin typeface="Courier New"/>
                <a:cs typeface="Courier New"/>
              </a:rPr>
              <a:t>millis</a:t>
            </a:r>
            <a:r>
              <a:rPr lang="en-US" sz="3300" b="1" dirty="0">
                <a:latin typeface="Courier New"/>
                <a:cs typeface="Courier New"/>
              </a:rPr>
              <a:t>()</a:t>
            </a:r>
          </a:p>
          <a:p>
            <a:r>
              <a:rPr lang="en-US" dirty="0" smtClean="0"/>
              <a:t>Method </a:t>
            </a:r>
            <a:r>
              <a:rPr lang="en-US" sz="3300" b="1" dirty="0">
                <a:latin typeface="Courier New"/>
                <a:cs typeface="Courier New"/>
              </a:rPr>
              <a:t>update()</a:t>
            </a:r>
            <a:r>
              <a:rPr lang="en-US" dirty="0" smtClean="0"/>
              <a:t> is essentially the implementation of </a:t>
            </a:r>
            <a:r>
              <a:rPr lang="en-US" sz="3300" b="1" dirty="0">
                <a:latin typeface="Courier New"/>
                <a:cs typeface="Courier New"/>
              </a:rPr>
              <a:t>loop()</a:t>
            </a:r>
            <a:r>
              <a:rPr lang="en-US" dirty="0" smtClean="0"/>
              <a:t> on the previous slide.</a:t>
            </a:r>
          </a:p>
          <a:p>
            <a:r>
              <a:rPr lang="en-US" dirty="0" smtClean="0"/>
              <a:t>Global variables such as </a:t>
            </a:r>
            <a:r>
              <a:rPr lang="en-US" sz="3300" b="1" dirty="0">
                <a:latin typeface="Courier New"/>
                <a:cs typeface="Courier New"/>
              </a:rPr>
              <a:t>LED_PIN</a:t>
            </a:r>
            <a:r>
              <a:rPr lang="en-US" dirty="0" smtClean="0"/>
              <a:t> on the previous slide have been turned to private members of class </a:t>
            </a:r>
            <a:r>
              <a:rPr lang="en-US" sz="3300" b="1" dirty="0" err="1">
                <a:latin typeface="Courier New"/>
                <a:cs typeface="Courier New"/>
              </a:rPr>
              <a:t>BlinkingLED</a:t>
            </a:r>
            <a:r>
              <a:rPr lang="en-US" dirty="0" smtClean="0"/>
              <a:t>.</a:t>
            </a:r>
          </a:p>
        </p:txBody>
      </p:sp>
    </p:spTree>
    <p:extLst>
      <p:ext uri="{BB962C8B-B14F-4D97-AF65-F5344CB8AC3E}">
        <p14:creationId xmlns:p14="http://schemas.microsoft.com/office/powerpoint/2010/main" val="522141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Two Blinking LEDs</a:t>
            </a:r>
            <a:endParaRPr lang="en-US" dirty="0"/>
          </a:p>
        </p:txBody>
      </p:sp>
      <p:sp>
        <p:nvSpPr>
          <p:cNvPr id="4" name="TextBox 3"/>
          <p:cNvSpPr txBox="1"/>
          <p:nvPr/>
        </p:nvSpPr>
        <p:spPr>
          <a:xfrm>
            <a:off x="2648098" y="1600200"/>
            <a:ext cx="3847803" cy="2031325"/>
          </a:xfrm>
          <a:prstGeom prst="rect">
            <a:avLst/>
          </a:prstGeom>
          <a:solidFill>
            <a:schemeClr val="bg1">
              <a:lumMod val="95000"/>
            </a:schemeClr>
          </a:solidFill>
          <a:ln>
            <a:solidFill>
              <a:schemeClr val="tx1"/>
            </a:solidFill>
          </a:ln>
        </p:spPr>
        <p:txBody>
          <a:bodyPr wrap="none" rtlCol="0">
            <a:spAutoFit/>
          </a:bodyPr>
          <a:lstStyle/>
          <a:p>
            <a:r>
              <a:rPr lang="en-US" sz="1400" b="1" dirty="0" err="1" smtClean="0">
                <a:latin typeface="Courier New"/>
                <a:cs typeface="Courier New"/>
              </a:rPr>
              <a:t>BlinkingLED</a:t>
            </a:r>
            <a:r>
              <a:rPr lang="en-US" sz="1400" b="1" dirty="0" smtClean="0">
                <a:latin typeface="Courier New"/>
                <a:cs typeface="Courier New"/>
              </a:rPr>
              <a:t> </a:t>
            </a:r>
            <a:r>
              <a:rPr lang="en-US" sz="1400" b="1" dirty="0" err="1" smtClean="0">
                <a:latin typeface="Courier New"/>
                <a:cs typeface="Courier New"/>
              </a:rPr>
              <a:t>ledRed</a:t>
            </a:r>
            <a:r>
              <a:rPr lang="en-US" sz="1400" b="1" dirty="0" smtClean="0">
                <a:latin typeface="Courier New"/>
                <a:cs typeface="Courier New"/>
              </a:rPr>
              <a:t>(6, 500, 250);</a:t>
            </a:r>
          </a:p>
          <a:p>
            <a:r>
              <a:rPr lang="en-US" sz="1400" b="1" dirty="0" err="1" smtClean="0">
                <a:latin typeface="Courier New"/>
                <a:cs typeface="Courier New"/>
              </a:rPr>
              <a:t>BlinkingLED</a:t>
            </a:r>
            <a:r>
              <a:rPr lang="en-US" sz="1400" b="1" dirty="0" smtClean="0">
                <a:latin typeface="Courier New"/>
                <a:cs typeface="Courier New"/>
              </a:rPr>
              <a:t> </a:t>
            </a:r>
            <a:r>
              <a:rPr lang="en-US" sz="1400" b="1" dirty="0" err="1" smtClean="0">
                <a:latin typeface="Courier New"/>
                <a:cs typeface="Courier New"/>
              </a:rPr>
              <a:t>ledGreen</a:t>
            </a:r>
            <a:r>
              <a:rPr lang="en-US" sz="1400" b="1" dirty="0" smtClean="0">
                <a:latin typeface="Courier New"/>
                <a:cs typeface="Courier New"/>
              </a:rPr>
              <a:t>(7, 100, 100);</a:t>
            </a:r>
          </a:p>
          <a:p>
            <a:endParaRPr lang="en-US" sz="1400" b="1" dirty="0" smtClean="0">
              <a:latin typeface="Courier New"/>
              <a:cs typeface="Courier New"/>
            </a:endParaRPr>
          </a:p>
          <a:p>
            <a:r>
              <a:rPr lang="en-US" sz="1400" b="1" dirty="0" smtClean="0">
                <a:latin typeface="Courier New"/>
                <a:cs typeface="Courier New"/>
              </a:rPr>
              <a:t>void setup() {}</a:t>
            </a:r>
          </a:p>
          <a:p>
            <a:endParaRPr lang="en-US" sz="1400" b="1" dirty="0" smtClean="0">
              <a:latin typeface="Courier New"/>
              <a:cs typeface="Courier New"/>
            </a:endParaRPr>
          </a:p>
          <a:p>
            <a:r>
              <a:rPr lang="en-US" sz="1400" b="1" dirty="0" smtClean="0">
                <a:latin typeface="Courier New"/>
                <a:cs typeface="Courier New"/>
              </a:rPr>
              <a:t>void loop() {</a:t>
            </a:r>
          </a:p>
          <a:p>
            <a:r>
              <a:rPr lang="en-US" sz="1400" b="1" dirty="0" smtClean="0">
                <a:latin typeface="Courier New"/>
                <a:cs typeface="Courier New"/>
              </a:rPr>
              <a:t>  </a:t>
            </a:r>
            <a:r>
              <a:rPr lang="en-US" sz="1400" b="1" dirty="0" err="1" smtClean="0">
                <a:latin typeface="Courier New"/>
                <a:cs typeface="Courier New"/>
              </a:rPr>
              <a:t>ledRed.update</a:t>
            </a:r>
            <a:r>
              <a:rPr lang="en-US" sz="1400" b="1" dirty="0" smtClean="0">
                <a:latin typeface="Courier New"/>
                <a:cs typeface="Courier New"/>
              </a:rPr>
              <a:t>();</a:t>
            </a:r>
          </a:p>
          <a:p>
            <a:r>
              <a:rPr lang="en-US" sz="1400" b="1" dirty="0" smtClean="0">
                <a:latin typeface="Courier New"/>
                <a:cs typeface="Courier New"/>
              </a:rPr>
              <a:t>  </a:t>
            </a:r>
            <a:r>
              <a:rPr lang="en-US" sz="1400" b="1" dirty="0" err="1" smtClean="0">
                <a:latin typeface="Courier New"/>
                <a:cs typeface="Courier New"/>
              </a:rPr>
              <a:t>ledGreen.update</a:t>
            </a:r>
            <a:r>
              <a:rPr lang="en-US" sz="1400" b="1" dirty="0" smtClean="0">
                <a:latin typeface="Courier New"/>
                <a:cs typeface="Courier New"/>
              </a:rPr>
              <a:t>();</a:t>
            </a:r>
          </a:p>
          <a:p>
            <a:r>
              <a:rPr lang="en-US" sz="1400" b="1" dirty="0" smtClean="0">
                <a:latin typeface="Courier New"/>
                <a:cs typeface="Courier New"/>
              </a:rPr>
              <a:t>}</a:t>
            </a:r>
          </a:p>
        </p:txBody>
      </p:sp>
      <p:sp>
        <p:nvSpPr>
          <p:cNvPr id="6" name="Content Placeholder 2"/>
          <p:cNvSpPr txBox="1">
            <a:spLocks/>
          </p:cNvSpPr>
          <p:nvPr/>
        </p:nvSpPr>
        <p:spPr>
          <a:xfrm>
            <a:off x="290341" y="3962400"/>
            <a:ext cx="8510462" cy="2286000"/>
          </a:xfrm>
          <a:prstGeom prst="rect">
            <a:avLst/>
          </a:prstGeom>
        </p:spPr>
        <p:txBody>
          <a:bodyPr vert="horz" lIns="91440" tIns="45720" rIns="91440" bIns="45720" rtlCol="0">
            <a:normAutofit fontScale="70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With the help of C++ class </a:t>
            </a:r>
            <a:r>
              <a:rPr lang="en-US" b="1" dirty="0" err="1" smtClean="0">
                <a:latin typeface="Courier New"/>
                <a:cs typeface="Courier New"/>
              </a:rPr>
              <a:t>BlinkingLED</a:t>
            </a:r>
            <a:r>
              <a:rPr lang="en-US" dirty="0" smtClean="0"/>
              <a:t>, two instances </a:t>
            </a:r>
            <a:r>
              <a:rPr lang="en-US" b="1" dirty="0" err="1">
                <a:latin typeface="Courier New"/>
                <a:cs typeface="Courier New"/>
              </a:rPr>
              <a:t>ledRed</a:t>
            </a:r>
            <a:r>
              <a:rPr lang="en-US" dirty="0" smtClean="0"/>
              <a:t> and </a:t>
            </a:r>
            <a:r>
              <a:rPr lang="en-US" b="1" dirty="0" err="1">
                <a:latin typeface="Courier New"/>
                <a:cs typeface="Courier New"/>
              </a:rPr>
              <a:t>ledGreen</a:t>
            </a:r>
            <a:r>
              <a:rPr lang="en-US" dirty="0" smtClean="0"/>
              <a:t> can be declared, each with individual on/off patterns.</a:t>
            </a:r>
          </a:p>
          <a:p>
            <a:r>
              <a:rPr lang="en-US" b="1" dirty="0">
                <a:latin typeface="Courier New"/>
                <a:cs typeface="Courier New"/>
              </a:rPr>
              <a:t>loop()</a:t>
            </a:r>
            <a:r>
              <a:rPr lang="en-US" dirty="0" smtClean="0"/>
              <a:t> function just calls the respective </a:t>
            </a:r>
            <a:r>
              <a:rPr lang="en-US" b="1" dirty="0">
                <a:latin typeface="Courier New"/>
                <a:cs typeface="Courier New"/>
              </a:rPr>
              <a:t>update()</a:t>
            </a:r>
            <a:r>
              <a:rPr lang="en-US" dirty="0" smtClean="0"/>
              <a:t> methods.</a:t>
            </a:r>
          </a:p>
          <a:p>
            <a:r>
              <a:rPr lang="en-US" dirty="0" smtClean="0"/>
              <a:t>This is a common programming pattern for environments with only one execution thread: each sub-module contributes an </a:t>
            </a:r>
            <a:r>
              <a:rPr lang="en-US" sz="3100" b="1" dirty="0">
                <a:latin typeface="Courier New"/>
                <a:cs typeface="Courier New"/>
              </a:rPr>
              <a:t>update()</a:t>
            </a:r>
            <a:r>
              <a:rPr lang="en-US" dirty="0" smtClean="0"/>
              <a:t> method.</a:t>
            </a:r>
          </a:p>
        </p:txBody>
      </p:sp>
    </p:spTree>
    <p:extLst>
      <p:ext uri="{BB962C8B-B14F-4D97-AF65-F5344CB8AC3E}">
        <p14:creationId xmlns:p14="http://schemas.microsoft.com/office/powerpoint/2010/main" val="19186448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Pulse Width Modulation (PWM)</a:t>
            </a:r>
            <a:endParaRPr lang="en-US" dirty="0"/>
          </a:p>
        </p:txBody>
      </p:sp>
      <p:sp>
        <p:nvSpPr>
          <p:cNvPr id="3" name="Content Placeholder 2"/>
          <p:cNvSpPr>
            <a:spLocks noGrp="1"/>
          </p:cNvSpPr>
          <p:nvPr>
            <p:ph idx="1"/>
          </p:nvPr>
        </p:nvSpPr>
        <p:spPr>
          <a:xfrm>
            <a:off x="457200" y="1447800"/>
            <a:ext cx="8229600" cy="2971799"/>
          </a:xfrm>
        </p:spPr>
        <p:txBody>
          <a:bodyPr>
            <a:normAutofit fontScale="70000" lnSpcReduction="20000"/>
          </a:bodyPr>
          <a:lstStyle/>
          <a:p>
            <a:r>
              <a:rPr lang="en-US" dirty="0" smtClean="0"/>
              <a:t>Technique to achieve analog results with digital means.</a:t>
            </a:r>
          </a:p>
          <a:p>
            <a:r>
              <a:rPr lang="en-US" dirty="0" smtClean="0"/>
              <a:t>On</a:t>
            </a:r>
            <a:r>
              <a:rPr lang="en-US" dirty="0"/>
              <a:t>/</a:t>
            </a:r>
            <a:r>
              <a:rPr lang="en-US" dirty="0" smtClean="0"/>
              <a:t>off pattern can simulate voltages in between full on (5 Volts) and off (0 Volts) by changing the portion of the time the signal spends on versus the time that the signal spends off.</a:t>
            </a:r>
          </a:p>
          <a:p>
            <a:r>
              <a:rPr lang="en-US" dirty="0" smtClean="0"/>
              <a:t>E.g., by asserting an output pin to HIGH for 25% of the time at high frequency, the brightness of a connected LED is reduced proportionally. Typical period time is 2ms (500Hz).</a:t>
            </a:r>
          </a:p>
          <a:p>
            <a:r>
              <a:rPr lang="en-US" dirty="0" smtClean="0"/>
              <a:t>Period that the signal is high is also referred to as </a:t>
            </a:r>
            <a:r>
              <a:rPr lang="en-US" i="1" dirty="0" smtClean="0"/>
              <a:t>duty cycle</a:t>
            </a:r>
            <a:r>
              <a:rPr lang="en-US" dirty="0" smtClean="0"/>
              <a:t>.</a:t>
            </a:r>
          </a:p>
          <a:p>
            <a:r>
              <a:rPr lang="en-US" dirty="0" smtClean="0"/>
              <a:t>GPIO pins that support PWM are prefixed with “~”.</a:t>
            </a:r>
          </a:p>
        </p:txBody>
      </p:sp>
      <p:pic>
        <p:nvPicPr>
          <p:cNvPr id="5" name="Picture 4" descr="pwm-dut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4648200"/>
            <a:ext cx="4114800" cy="2035278"/>
          </a:xfrm>
          <a:prstGeom prst="rect">
            <a:avLst/>
          </a:prstGeom>
        </p:spPr>
      </p:pic>
    </p:spTree>
    <p:extLst>
      <p:ext uri="{BB962C8B-B14F-4D97-AF65-F5344CB8AC3E}">
        <p14:creationId xmlns:p14="http://schemas.microsoft.com/office/powerpoint/2010/main" val="7278712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Analog Data</a:t>
            </a:r>
            <a:endParaRPr lang="en-US" dirty="0"/>
          </a:p>
        </p:txBody>
      </p:sp>
      <p:pic>
        <p:nvPicPr>
          <p:cNvPr id="4" name="Picture 3" descr="Arduino-LED-Potentiometer_b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4040" y="1270694"/>
            <a:ext cx="3108960" cy="5415280"/>
          </a:xfrm>
          <a:prstGeom prst="rect">
            <a:avLst/>
          </a:prstGeom>
        </p:spPr>
      </p:pic>
      <p:sp>
        <p:nvSpPr>
          <p:cNvPr id="5" name="TextBox 4"/>
          <p:cNvSpPr txBox="1"/>
          <p:nvPr/>
        </p:nvSpPr>
        <p:spPr>
          <a:xfrm>
            <a:off x="457200" y="1424895"/>
            <a:ext cx="4709718" cy="2893100"/>
          </a:xfrm>
          <a:prstGeom prst="rect">
            <a:avLst/>
          </a:prstGeom>
          <a:solidFill>
            <a:schemeClr val="bg1">
              <a:lumMod val="95000"/>
            </a:schemeClr>
          </a:solidFill>
          <a:ln>
            <a:solidFill>
              <a:schemeClr val="tx1"/>
            </a:solidFill>
          </a:ln>
        </p:spPr>
        <p:txBody>
          <a:bodyPr wrap="none" rtlCol="0">
            <a:spAutoFit/>
          </a:bodyPr>
          <a:lstStyle>
            <a:defPPr>
              <a:defRPr lang="en-US"/>
            </a:defPPr>
            <a:lvl1pPr>
              <a:defRPr sz="1400" b="1">
                <a:latin typeface="Courier New"/>
                <a:cs typeface="Courier New"/>
              </a:defRPr>
            </a:lvl1pPr>
          </a:lstStyle>
          <a:p>
            <a:r>
              <a:rPr lang="en-US" dirty="0" err="1"/>
              <a:t>const</a:t>
            </a:r>
            <a:r>
              <a:rPr lang="en-US" dirty="0"/>
              <a:t> </a:t>
            </a:r>
            <a:r>
              <a:rPr lang="en-US" dirty="0" err="1"/>
              <a:t>int</a:t>
            </a:r>
            <a:r>
              <a:rPr lang="en-US" dirty="0"/>
              <a:t> LED_PIN = 6;</a:t>
            </a:r>
          </a:p>
          <a:p>
            <a:r>
              <a:rPr lang="en-US" dirty="0" err="1"/>
              <a:t>const</a:t>
            </a:r>
            <a:r>
              <a:rPr lang="en-US" dirty="0"/>
              <a:t> </a:t>
            </a:r>
            <a:r>
              <a:rPr lang="en-US" dirty="0" err="1"/>
              <a:t>int</a:t>
            </a:r>
            <a:r>
              <a:rPr lang="en-US" dirty="0"/>
              <a:t> POTENTIOMETER_PIN = A0;</a:t>
            </a:r>
          </a:p>
          <a:p>
            <a:endParaRPr lang="en-US" dirty="0"/>
          </a:p>
          <a:p>
            <a:r>
              <a:rPr lang="en-US" dirty="0"/>
              <a:t>void setup() {</a:t>
            </a:r>
          </a:p>
          <a:p>
            <a:r>
              <a:rPr lang="en-US" dirty="0"/>
              <a:t>  </a:t>
            </a:r>
            <a:r>
              <a:rPr lang="en-US" dirty="0" err="1"/>
              <a:t>pinMode</a:t>
            </a:r>
            <a:r>
              <a:rPr lang="en-US" dirty="0"/>
              <a:t>(LED_PIN, OUTPUT);</a:t>
            </a:r>
          </a:p>
          <a:p>
            <a:r>
              <a:rPr lang="en-US" dirty="0"/>
              <a:t>}</a:t>
            </a:r>
          </a:p>
          <a:p>
            <a:endParaRPr lang="en-US" dirty="0"/>
          </a:p>
          <a:p>
            <a:r>
              <a:rPr lang="en-US" dirty="0"/>
              <a:t>void loop() {</a:t>
            </a:r>
          </a:p>
          <a:p>
            <a:r>
              <a:rPr lang="en-US" dirty="0"/>
              <a:t>  // </a:t>
            </a:r>
            <a:r>
              <a:rPr lang="en-US" dirty="0" err="1"/>
              <a:t>val</a:t>
            </a:r>
            <a:r>
              <a:rPr lang="en-US" dirty="0"/>
              <a:t> will be between 0 and 1023</a:t>
            </a:r>
          </a:p>
          <a:p>
            <a:r>
              <a:rPr lang="en-US" dirty="0"/>
              <a:t>  </a:t>
            </a:r>
            <a:r>
              <a:rPr lang="en-US" dirty="0" err="1"/>
              <a:t>int</a:t>
            </a:r>
            <a:r>
              <a:rPr lang="en-US" dirty="0"/>
              <a:t> </a:t>
            </a:r>
            <a:r>
              <a:rPr lang="en-US" dirty="0" err="1"/>
              <a:t>val</a:t>
            </a:r>
            <a:r>
              <a:rPr lang="en-US" dirty="0"/>
              <a:t> = </a:t>
            </a:r>
            <a:r>
              <a:rPr lang="en-US" dirty="0" err="1"/>
              <a:t>analogRead</a:t>
            </a:r>
            <a:r>
              <a:rPr lang="en-US" dirty="0"/>
              <a:t>(POTENTIOMETER_PIN);</a:t>
            </a:r>
          </a:p>
          <a:p>
            <a:r>
              <a:rPr lang="en-US" dirty="0"/>
              <a:t>  // (</a:t>
            </a:r>
            <a:r>
              <a:rPr lang="en-US" dirty="0" err="1"/>
              <a:t>val</a:t>
            </a:r>
            <a:r>
              <a:rPr lang="en-US" dirty="0"/>
              <a:t> / 4) will be between 0 and 255</a:t>
            </a:r>
          </a:p>
          <a:p>
            <a:r>
              <a:rPr lang="en-US" dirty="0"/>
              <a:t>  </a:t>
            </a:r>
            <a:r>
              <a:rPr lang="en-US" dirty="0" err="1"/>
              <a:t>analogWrite</a:t>
            </a:r>
            <a:r>
              <a:rPr lang="en-US" dirty="0"/>
              <a:t>(LED_PIN, </a:t>
            </a:r>
            <a:r>
              <a:rPr lang="en-US" dirty="0" err="1"/>
              <a:t>val</a:t>
            </a:r>
            <a:r>
              <a:rPr lang="en-US" dirty="0"/>
              <a:t> / 4);</a:t>
            </a:r>
          </a:p>
          <a:p>
            <a:r>
              <a:rPr lang="en-US" dirty="0"/>
              <a:t>}</a:t>
            </a:r>
          </a:p>
        </p:txBody>
      </p:sp>
      <p:sp>
        <p:nvSpPr>
          <p:cNvPr id="6" name="Content Placeholder 2"/>
          <p:cNvSpPr>
            <a:spLocks noGrp="1"/>
          </p:cNvSpPr>
          <p:nvPr>
            <p:ph idx="1"/>
          </p:nvPr>
        </p:nvSpPr>
        <p:spPr>
          <a:xfrm>
            <a:off x="457200" y="4419600"/>
            <a:ext cx="4709718" cy="1905000"/>
          </a:xfrm>
        </p:spPr>
        <p:txBody>
          <a:bodyPr>
            <a:normAutofit fontScale="47500" lnSpcReduction="20000"/>
          </a:bodyPr>
          <a:lstStyle/>
          <a:p>
            <a:r>
              <a:rPr lang="en-US" dirty="0" smtClean="0"/>
              <a:t>GPIO pins marked with “~” support PWM. For those pins </a:t>
            </a:r>
            <a:r>
              <a:rPr lang="en-US" b="1" dirty="0" err="1" smtClean="0">
                <a:latin typeface="Courier New"/>
                <a:cs typeface="Courier New"/>
              </a:rPr>
              <a:t>analogWrite</a:t>
            </a:r>
            <a:r>
              <a:rPr lang="en-US" b="1" dirty="0" smtClean="0">
                <a:latin typeface="Courier New"/>
                <a:cs typeface="Courier New"/>
              </a:rPr>
              <a:t>()</a:t>
            </a:r>
            <a:r>
              <a:rPr lang="en-US" dirty="0" smtClean="0"/>
              <a:t> can be used.</a:t>
            </a:r>
          </a:p>
          <a:p>
            <a:r>
              <a:rPr lang="en-US" dirty="0" smtClean="0"/>
              <a:t>Special pins can be used for analog input. Voltage levels from 0V to 5V are mapped to numbers 0 to 1023.</a:t>
            </a:r>
          </a:p>
          <a:p>
            <a:r>
              <a:rPr lang="en-US" b="1" dirty="0" err="1">
                <a:latin typeface="Courier New"/>
                <a:cs typeface="Courier New"/>
              </a:rPr>
              <a:t>analogRead</a:t>
            </a:r>
            <a:r>
              <a:rPr lang="en-US" b="1" dirty="0">
                <a:latin typeface="Courier New"/>
                <a:cs typeface="Courier New"/>
              </a:rPr>
              <a:t>()</a:t>
            </a:r>
            <a:r>
              <a:rPr lang="en-US" dirty="0" smtClean="0"/>
              <a:t> can only be used for analog </a:t>
            </a:r>
            <a:r>
              <a:rPr lang="en-US" dirty="0" smtClean="0"/>
              <a:t>pins prefixed with “A” </a:t>
            </a:r>
            <a:r>
              <a:rPr lang="en-US" dirty="0" smtClean="0"/>
              <a:t>(not GPIO pins)</a:t>
            </a:r>
          </a:p>
          <a:p>
            <a:r>
              <a:rPr lang="en-US" dirty="0" smtClean="0"/>
              <a:t>Potentiometer used in the circuit is a variable resistor to change the input voltage on the analog </a:t>
            </a:r>
            <a:r>
              <a:rPr lang="en-US" dirty="0" smtClean="0"/>
              <a:t>pin A0.</a:t>
            </a:r>
            <a:endParaRPr lang="en-US" dirty="0"/>
          </a:p>
        </p:txBody>
      </p:sp>
    </p:spTree>
    <p:extLst>
      <p:ext uri="{BB962C8B-B14F-4D97-AF65-F5344CB8AC3E}">
        <p14:creationId xmlns:p14="http://schemas.microsoft.com/office/powerpoint/2010/main" val="23204771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Button/LED Sketch using Interrupts</a:t>
            </a:r>
            <a:endParaRPr lang="en-US" dirty="0"/>
          </a:p>
        </p:txBody>
      </p:sp>
      <p:sp>
        <p:nvSpPr>
          <p:cNvPr id="3" name="Content Placeholder 2"/>
          <p:cNvSpPr>
            <a:spLocks noGrp="1"/>
          </p:cNvSpPr>
          <p:nvPr>
            <p:ph idx="1"/>
          </p:nvPr>
        </p:nvSpPr>
        <p:spPr>
          <a:xfrm>
            <a:off x="457200" y="5167086"/>
            <a:ext cx="8229600" cy="1462314"/>
          </a:xfrm>
        </p:spPr>
        <p:txBody>
          <a:bodyPr>
            <a:normAutofit fontScale="40000" lnSpcReduction="20000"/>
          </a:bodyPr>
          <a:lstStyle/>
          <a:p>
            <a:r>
              <a:rPr lang="en-US" dirty="0" smtClean="0"/>
              <a:t>Pins 2 and 3 on the </a:t>
            </a:r>
            <a:r>
              <a:rPr lang="en-US" dirty="0" err="1" smtClean="0"/>
              <a:t>Arduino</a:t>
            </a:r>
            <a:r>
              <a:rPr lang="en-US" dirty="0" smtClean="0"/>
              <a:t> Uno can generate interrupts.</a:t>
            </a:r>
          </a:p>
          <a:p>
            <a:r>
              <a:rPr lang="en-US" dirty="0" smtClean="0"/>
              <a:t>This sketch attaches an ISR specified by function pointer </a:t>
            </a:r>
            <a:r>
              <a:rPr lang="en-US" b="1" dirty="0" err="1" smtClean="0">
                <a:latin typeface="Courier New"/>
                <a:cs typeface="Courier New"/>
              </a:rPr>
              <a:t>isr_button</a:t>
            </a:r>
            <a:r>
              <a:rPr lang="en-US" dirty="0" smtClean="0"/>
              <a:t> to be called whenever there is a state change on </a:t>
            </a:r>
            <a:r>
              <a:rPr lang="en-US" sz="3300" b="1" dirty="0">
                <a:latin typeface="Courier New"/>
                <a:cs typeface="Courier New"/>
              </a:rPr>
              <a:t>BUTTON_PIN</a:t>
            </a:r>
            <a:r>
              <a:rPr lang="en-US" dirty="0" smtClean="0"/>
              <a:t>.</a:t>
            </a:r>
          </a:p>
          <a:p>
            <a:r>
              <a:rPr lang="en-US" dirty="0" smtClean="0"/>
              <a:t>Notes:</a:t>
            </a:r>
          </a:p>
          <a:p>
            <a:pPr lvl="1"/>
            <a:r>
              <a:rPr lang="en-US" dirty="0" smtClean="0"/>
              <a:t>ISRs should execute very fast. Do not use </a:t>
            </a:r>
            <a:r>
              <a:rPr lang="en-US" b="1" dirty="0" smtClean="0">
                <a:latin typeface="Courier New"/>
                <a:cs typeface="Courier New"/>
              </a:rPr>
              <a:t>delay()</a:t>
            </a:r>
            <a:r>
              <a:rPr lang="en-US" dirty="0" smtClean="0"/>
              <a:t> while inside the ISR.</a:t>
            </a:r>
          </a:p>
          <a:p>
            <a:pPr lvl="1"/>
            <a:r>
              <a:rPr lang="en-US" dirty="0" smtClean="0"/>
              <a:t>Interrupts are turned off within an ISR.</a:t>
            </a:r>
          </a:p>
          <a:p>
            <a:pPr lvl="1"/>
            <a:r>
              <a:rPr lang="en-US" dirty="0" smtClean="0"/>
              <a:t>Return value of </a:t>
            </a:r>
            <a:r>
              <a:rPr lang="en-US" b="1" dirty="0" err="1">
                <a:latin typeface="Courier New"/>
                <a:cs typeface="Courier New"/>
              </a:rPr>
              <a:t>millis</a:t>
            </a:r>
            <a:r>
              <a:rPr lang="en-US" b="1" dirty="0">
                <a:latin typeface="Courier New"/>
                <a:cs typeface="Courier New"/>
              </a:rPr>
              <a:t>()</a:t>
            </a:r>
            <a:r>
              <a:rPr lang="en-US" dirty="0" smtClean="0"/>
              <a:t> will not change while inside the ISR.</a:t>
            </a:r>
            <a:endParaRPr lang="en-US" dirty="0"/>
          </a:p>
        </p:txBody>
      </p:sp>
      <p:sp>
        <p:nvSpPr>
          <p:cNvPr id="4" name="TextBox 3"/>
          <p:cNvSpPr txBox="1"/>
          <p:nvPr/>
        </p:nvSpPr>
        <p:spPr>
          <a:xfrm>
            <a:off x="1893923" y="1417638"/>
            <a:ext cx="5356154" cy="3539431"/>
          </a:xfrm>
          <a:prstGeom prst="rect">
            <a:avLst/>
          </a:prstGeom>
          <a:solidFill>
            <a:schemeClr val="bg1">
              <a:lumMod val="95000"/>
            </a:schemeClr>
          </a:solidFill>
          <a:ln>
            <a:solidFill>
              <a:schemeClr val="tx1"/>
            </a:solidFill>
          </a:ln>
        </p:spPr>
        <p:txBody>
          <a:bodyPr wrap="none" rtlCol="0">
            <a:spAutoFit/>
          </a:bodyPr>
          <a:lstStyle/>
          <a:p>
            <a:r>
              <a:rPr lang="en-US" sz="1400" b="1" dirty="0" err="1" smtClean="0">
                <a:latin typeface="Courier New"/>
                <a:cs typeface="Courier New"/>
              </a:rPr>
              <a:t>const</a:t>
            </a:r>
            <a:r>
              <a:rPr lang="en-US" sz="1400" b="1" dirty="0" smtClean="0">
                <a:latin typeface="Courier New"/>
                <a:cs typeface="Courier New"/>
              </a:rPr>
              <a:t> </a:t>
            </a:r>
            <a:r>
              <a:rPr lang="en-US" sz="1400" b="1" dirty="0" err="1" smtClean="0">
                <a:latin typeface="Courier New"/>
                <a:cs typeface="Courier New"/>
              </a:rPr>
              <a:t>int</a:t>
            </a:r>
            <a:r>
              <a:rPr lang="en-US" sz="1400" b="1" dirty="0" smtClean="0">
                <a:latin typeface="Courier New"/>
                <a:cs typeface="Courier New"/>
              </a:rPr>
              <a:t> LED_PIN = 6;</a:t>
            </a:r>
          </a:p>
          <a:p>
            <a:r>
              <a:rPr lang="en-US" sz="1400" b="1" dirty="0" err="1" smtClean="0">
                <a:latin typeface="Courier New"/>
                <a:cs typeface="Courier New"/>
              </a:rPr>
              <a:t>const</a:t>
            </a:r>
            <a:r>
              <a:rPr lang="en-US" sz="1400" b="1" dirty="0" smtClean="0">
                <a:latin typeface="Courier New"/>
                <a:cs typeface="Courier New"/>
              </a:rPr>
              <a:t> </a:t>
            </a:r>
            <a:r>
              <a:rPr lang="en-US" sz="1400" b="1" dirty="0" err="1" smtClean="0">
                <a:latin typeface="Courier New"/>
                <a:cs typeface="Courier New"/>
              </a:rPr>
              <a:t>int</a:t>
            </a:r>
            <a:r>
              <a:rPr lang="en-US" sz="1400" b="1" dirty="0" smtClean="0">
                <a:latin typeface="Courier New"/>
                <a:cs typeface="Courier New"/>
              </a:rPr>
              <a:t> BUTTON_PIN = 2;</a:t>
            </a:r>
          </a:p>
          <a:p>
            <a:endParaRPr lang="en-US" sz="1400" b="1" dirty="0" smtClean="0">
              <a:latin typeface="Courier New"/>
              <a:cs typeface="Courier New"/>
            </a:endParaRPr>
          </a:p>
          <a:p>
            <a:r>
              <a:rPr lang="en-US" sz="1400" b="1" dirty="0" smtClean="0">
                <a:latin typeface="Courier New"/>
                <a:cs typeface="Courier New"/>
              </a:rPr>
              <a:t>void </a:t>
            </a:r>
            <a:r>
              <a:rPr lang="en-US" sz="1400" b="1" dirty="0" err="1" smtClean="0">
                <a:latin typeface="Courier New"/>
                <a:cs typeface="Courier New"/>
              </a:rPr>
              <a:t>isr_button</a:t>
            </a:r>
            <a:r>
              <a:rPr lang="en-US" sz="1400" b="1" dirty="0" smtClean="0">
                <a:latin typeface="Courier New"/>
                <a:cs typeface="Courier New"/>
              </a:rPr>
              <a:t>() {</a:t>
            </a:r>
          </a:p>
          <a:p>
            <a:r>
              <a:rPr lang="en-US" sz="1400" b="1" dirty="0" smtClean="0">
                <a:latin typeface="Courier New"/>
                <a:cs typeface="Courier New"/>
              </a:rPr>
              <a:t>  </a:t>
            </a:r>
            <a:r>
              <a:rPr lang="en-US" sz="1400" b="1" dirty="0" err="1" smtClean="0">
                <a:latin typeface="Courier New"/>
                <a:cs typeface="Courier New"/>
              </a:rPr>
              <a:t>bool</a:t>
            </a:r>
            <a:r>
              <a:rPr lang="en-US" sz="1400" b="1" dirty="0" smtClean="0">
                <a:latin typeface="Courier New"/>
                <a:cs typeface="Courier New"/>
              </a:rPr>
              <a:t> pressed = </a:t>
            </a:r>
            <a:r>
              <a:rPr lang="en-US" sz="1400" b="1" dirty="0" err="1" smtClean="0">
                <a:latin typeface="Courier New"/>
                <a:cs typeface="Courier New"/>
              </a:rPr>
              <a:t>digitalRead</a:t>
            </a:r>
            <a:r>
              <a:rPr lang="en-US" sz="1400" b="1" dirty="0" smtClean="0">
                <a:latin typeface="Courier New"/>
                <a:cs typeface="Courier New"/>
              </a:rPr>
              <a:t>(BUTTON_PIN) == LOW;</a:t>
            </a:r>
          </a:p>
          <a:p>
            <a:r>
              <a:rPr lang="en-US" sz="1400" b="1" dirty="0" smtClean="0">
                <a:latin typeface="Courier New"/>
                <a:cs typeface="Courier New"/>
              </a:rPr>
              <a:t>  </a:t>
            </a:r>
            <a:r>
              <a:rPr lang="en-US" sz="1400" b="1" dirty="0" err="1" smtClean="0">
                <a:latin typeface="Courier New"/>
                <a:cs typeface="Courier New"/>
              </a:rPr>
              <a:t>digitalWrite</a:t>
            </a:r>
            <a:r>
              <a:rPr lang="en-US" sz="1400" b="1" dirty="0" smtClean="0">
                <a:latin typeface="Courier New"/>
                <a:cs typeface="Courier New"/>
              </a:rPr>
              <a:t>(LED_PIN, pressed ? HIGH : LOW);</a:t>
            </a:r>
          </a:p>
          <a:p>
            <a:r>
              <a:rPr lang="en-US" sz="1400" b="1" dirty="0" smtClean="0">
                <a:latin typeface="Courier New"/>
                <a:cs typeface="Courier New"/>
              </a:rPr>
              <a:t>}</a:t>
            </a:r>
          </a:p>
          <a:p>
            <a:endParaRPr lang="en-US" sz="1400" b="1" dirty="0" smtClean="0">
              <a:latin typeface="Courier New"/>
              <a:cs typeface="Courier New"/>
            </a:endParaRPr>
          </a:p>
          <a:p>
            <a:r>
              <a:rPr lang="en-US" sz="1400" b="1" dirty="0" smtClean="0">
                <a:latin typeface="Courier New"/>
                <a:cs typeface="Courier New"/>
              </a:rPr>
              <a:t>void setup() {</a:t>
            </a:r>
          </a:p>
          <a:p>
            <a:r>
              <a:rPr lang="en-US" sz="1400" b="1" dirty="0" smtClean="0">
                <a:latin typeface="Courier New"/>
                <a:cs typeface="Courier New"/>
              </a:rPr>
              <a:t>  </a:t>
            </a:r>
            <a:r>
              <a:rPr lang="en-US" sz="1400" b="1" dirty="0" err="1" smtClean="0">
                <a:latin typeface="Courier New"/>
                <a:cs typeface="Courier New"/>
              </a:rPr>
              <a:t>pinMode</a:t>
            </a:r>
            <a:r>
              <a:rPr lang="en-US" sz="1400" b="1" dirty="0" smtClean="0">
                <a:latin typeface="Courier New"/>
                <a:cs typeface="Courier New"/>
              </a:rPr>
              <a:t>(LED_PIN, OUTPUT);</a:t>
            </a:r>
          </a:p>
          <a:p>
            <a:r>
              <a:rPr lang="en-US" sz="1400" b="1" dirty="0" smtClean="0">
                <a:latin typeface="Courier New"/>
                <a:cs typeface="Courier New"/>
              </a:rPr>
              <a:t>  </a:t>
            </a:r>
            <a:r>
              <a:rPr lang="en-US" sz="1400" b="1" dirty="0" err="1" smtClean="0">
                <a:latin typeface="Courier New"/>
                <a:cs typeface="Courier New"/>
              </a:rPr>
              <a:t>pinMode</a:t>
            </a:r>
            <a:r>
              <a:rPr lang="en-US" sz="1400" b="1" dirty="0" smtClean="0">
                <a:latin typeface="Courier New"/>
                <a:cs typeface="Courier New"/>
              </a:rPr>
              <a:t>(BUTTON_PIN, INPUT_PULLUP);</a:t>
            </a:r>
          </a:p>
          <a:p>
            <a:r>
              <a:rPr lang="en-US" sz="1400" b="1" dirty="0" smtClean="0">
                <a:latin typeface="Courier New"/>
                <a:cs typeface="Courier New"/>
              </a:rPr>
              <a:t>  </a:t>
            </a:r>
            <a:r>
              <a:rPr lang="en-US" sz="1400" b="1" dirty="0" err="1" smtClean="0">
                <a:latin typeface="Courier New"/>
                <a:cs typeface="Courier New"/>
              </a:rPr>
              <a:t>int</a:t>
            </a:r>
            <a:r>
              <a:rPr lang="en-US" sz="1400" b="1" dirty="0" smtClean="0">
                <a:latin typeface="Courier New"/>
                <a:cs typeface="Courier New"/>
              </a:rPr>
              <a:t> </a:t>
            </a:r>
            <a:r>
              <a:rPr lang="en-US" sz="1400" b="1" dirty="0" err="1" smtClean="0">
                <a:latin typeface="Courier New"/>
                <a:cs typeface="Courier New"/>
              </a:rPr>
              <a:t>irq</a:t>
            </a:r>
            <a:r>
              <a:rPr lang="en-US" sz="1400" b="1" dirty="0" smtClean="0">
                <a:latin typeface="Courier New"/>
                <a:cs typeface="Courier New"/>
              </a:rPr>
              <a:t> = </a:t>
            </a:r>
            <a:r>
              <a:rPr lang="en-US" sz="1400" b="1" dirty="0" err="1" smtClean="0">
                <a:latin typeface="Courier New"/>
                <a:cs typeface="Courier New"/>
              </a:rPr>
              <a:t>digitalPinToInterrupt</a:t>
            </a:r>
            <a:r>
              <a:rPr lang="en-US" sz="1400" b="1" dirty="0" smtClean="0">
                <a:latin typeface="Courier New"/>
                <a:cs typeface="Courier New"/>
              </a:rPr>
              <a:t>(BUTTON_PIN);</a:t>
            </a:r>
          </a:p>
          <a:p>
            <a:r>
              <a:rPr lang="en-US" sz="1400" b="1" dirty="0" smtClean="0">
                <a:latin typeface="Courier New"/>
                <a:cs typeface="Courier New"/>
              </a:rPr>
              <a:t>  </a:t>
            </a:r>
            <a:r>
              <a:rPr lang="en-US" sz="1400" b="1" dirty="0" err="1" smtClean="0">
                <a:latin typeface="Courier New"/>
                <a:cs typeface="Courier New"/>
              </a:rPr>
              <a:t>attachInterrupt</a:t>
            </a:r>
            <a:r>
              <a:rPr lang="en-US" sz="1400" b="1" dirty="0" smtClean="0">
                <a:latin typeface="Courier New"/>
                <a:cs typeface="Courier New"/>
              </a:rPr>
              <a:t>(</a:t>
            </a:r>
            <a:r>
              <a:rPr lang="en-US" sz="1400" b="1" dirty="0" err="1" smtClean="0">
                <a:latin typeface="Courier New"/>
                <a:cs typeface="Courier New"/>
              </a:rPr>
              <a:t>irq</a:t>
            </a:r>
            <a:r>
              <a:rPr lang="en-US" sz="1400" b="1" dirty="0" smtClean="0">
                <a:latin typeface="Courier New"/>
                <a:cs typeface="Courier New"/>
              </a:rPr>
              <a:t>, </a:t>
            </a:r>
            <a:r>
              <a:rPr lang="en-US" sz="1400" b="1" dirty="0" err="1" smtClean="0">
                <a:latin typeface="Courier New"/>
                <a:cs typeface="Courier New"/>
              </a:rPr>
              <a:t>isr_button</a:t>
            </a:r>
            <a:r>
              <a:rPr lang="en-US" sz="1400" b="1" dirty="0" smtClean="0">
                <a:latin typeface="Courier New"/>
                <a:cs typeface="Courier New"/>
              </a:rPr>
              <a:t>, CHANGE);</a:t>
            </a:r>
          </a:p>
          <a:p>
            <a:r>
              <a:rPr lang="en-US" sz="1400" b="1" dirty="0" smtClean="0">
                <a:latin typeface="Courier New"/>
                <a:cs typeface="Courier New"/>
              </a:rPr>
              <a:t>}</a:t>
            </a:r>
          </a:p>
          <a:p>
            <a:endParaRPr lang="en-US" sz="1400" b="1" dirty="0" smtClean="0">
              <a:latin typeface="Courier New"/>
              <a:cs typeface="Courier New"/>
            </a:endParaRPr>
          </a:p>
          <a:p>
            <a:r>
              <a:rPr lang="en-US" sz="1400" b="1" dirty="0" smtClean="0">
                <a:latin typeface="Courier New"/>
                <a:cs typeface="Courier New"/>
              </a:rPr>
              <a:t>void loop() { /* Do nothing */ }</a:t>
            </a:r>
          </a:p>
        </p:txBody>
      </p:sp>
    </p:spTree>
    <p:extLst>
      <p:ext uri="{BB962C8B-B14F-4D97-AF65-F5344CB8AC3E}">
        <p14:creationId xmlns:p14="http://schemas.microsoft.com/office/powerpoint/2010/main" val="3381710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Infrared Radiation</a:t>
            </a:r>
            <a:endParaRPr lang="en-US" dirty="0"/>
          </a:p>
        </p:txBody>
      </p:sp>
      <p:sp>
        <p:nvSpPr>
          <p:cNvPr id="3" name="Content Placeholder 2"/>
          <p:cNvSpPr>
            <a:spLocks noGrp="1"/>
          </p:cNvSpPr>
          <p:nvPr>
            <p:ph idx="1"/>
          </p:nvPr>
        </p:nvSpPr>
        <p:spPr>
          <a:xfrm>
            <a:off x="457200" y="1600201"/>
            <a:ext cx="8229600" cy="2057400"/>
          </a:xfrm>
        </p:spPr>
        <p:txBody>
          <a:bodyPr>
            <a:normAutofit fontScale="85000" lnSpcReduction="20000"/>
          </a:bodyPr>
          <a:lstStyle/>
          <a:p>
            <a:r>
              <a:rPr lang="en-US" dirty="0" smtClean="0"/>
              <a:t>Electromagnetic </a:t>
            </a:r>
            <a:r>
              <a:rPr lang="en-US" dirty="0"/>
              <a:t>radiation (EMR) with longer wavelengths than those of visible </a:t>
            </a:r>
            <a:r>
              <a:rPr lang="en-US" dirty="0" smtClean="0"/>
              <a:t>light.</a:t>
            </a:r>
          </a:p>
          <a:p>
            <a:r>
              <a:rPr lang="en-US" dirty="0" smtClean="0"/>
              <a:t>Invisible to the human eye.</a:t>
            </a:r>
          </a:p>
          <a:p>
            <a:r>
              <a:rPr lang="en-US" dirty="0" smtClean="0"/>
              <a:t>Applications: night vision, remote controls, motion detection, </a:t>
            </a:r>
            <a:r>
              <a:rPr lang="mr-IN" dirty="0" smtClean="0"/>
              <a:t>…</a:t>
            </a:r>
            <a:endParaRPr lang="en-US" dirty="0"/>
          </a:p>
        </p:txBody>
      </p:sp>
      <p:pic>
        <p:nvPicPr>
          <p:cNvPr id="5" name="Picture 4" descr="tech9_img0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757" y="3837335"/>
            <a:ext cx="6501643" cy="2639665"/>
          </a:xfrm>
          <a:prstGeom prst="rect">
            <a:avLst/>
          </a:prstGeom>
        </p:spPr>
      </p:pic>
      <p:sp>
        <p:nvSpPr>
          <p:cNvPr id="6" name="TextBox 5"/>
          <p:cNvSpPr txBox="1"/>
          <p:nvPr/>
        </p:nvSpPr>
        <p:spPr>
          <a:xfrm>
            <a:off x="2590800" y="6531605"/>
            <a:ext cx="3961992" cy="261610"/>
          </a:xfrm>
          <a:prstGeom prst="rect">
            <a:avLst/>
          </a:prstGeom>
          <a:noFill/>
        </p:spPr>
        <p:txBody>
          <a:bodyPr wrap="none" rtlCol="0">
            <a:spAutoFit/>
          </a:bodyPr>
          <a:lstStyle/>
          <a:p>
            <a:r>
              <a:rPr lang="en-US" sz="1100" dirty="0">
                <a:hlinkClick r:id="rId3"/>
              </a:rPr>
              <a:t>http://www.apiste-global.com/fsv/technology_fsv/detail/id=</a:t>
            </a:r>
            <a:r>
              <a:rPr lang="en-US" sz="1100" dirty="0" smtClean="0">
                <a:hlinkClick r:id="rId3"/>
              </a:rPr>
              <a:t>1188</a:t>
            </a:r>
            <a:r>
              <a:rPr lang="en-US" sz="1100" dirty="0" smtClean="0"/>
              <a:t> </a:t>
            </a:r>
            <a:endParaRPr lang="en-US" sz="1100" dirty="0"/>
          </a:p>
        </p:txBody>
      </p:sp>
    </p:spTree>
    <p:extLst>
      <p:ext uri="{BB962C8B-B14F-4D97-AF65-F5344CB8AC3E}">
        <p14:creationId xmlns:p14="http://schemas.microsoft.com/office/powerpoint/2010/main" val="31240164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IR Diode &amp; Receiver</a:t>
            </a:r>
            <a:endParaRPr lang="en-US" dirty="0"/>
          </a:p>
        </p:txBody>
      </p:sp>
      <p:sp>
        <p:nvSpPr>
          <p:cNvPr id="3" name="Content Placeholder 2"/>
          <p:cNvSpPr>
            <a:spLocks noGrp="1"/>
          </p:cNvSpPr>
          <p:nvPr>
            <p:ph idx="1"/>
          </p:nvPr>
        </p:nvSpPr>
        <p:spPr>
          <a:xfrm>
            <a:off x="457200" y="1600200"/>
            <a:ext cx="4800600" cy="4525963"/>
          </a:xfrm>
        </p:spPr>
        <p:txBody>
          <a:bodyPr>
            <a:normAutofit fontScale="92500" lnSpcReduction="20000"/>
          </a:bodyPr>
          <a:lstStyle/>
          <a:p>
            <a:r>
              <a:rPr lang="en-US" dirty="0" smtClean="0"/>
              <a:t>IR Diode:</a:t>
            </a:r>
          </a:p>
          <a:p>
            <a:pPr lvl="1"/>
            <a:r>
              <a:rPr lang="en-US" dirty="0" smtClean="0"/>
              <a:t>Emits infrared radiation.</a:t>
            </a:r>
          </a:p>
          <a:p>
            <a:pPr lvl="1"/>
            <a:r>
              <a:rPr lang="en-US" dirty="0" smtClean="0"/>
              <a:t>Polarity is important.</a:t>
            </a:r>
          </a:p>
          <a:p>
            <a:pPr lvl="1"/>
            <a:r>
              <a:rPr lang="en-US" dirty="0" smtClean="0"/>
              <a:t>Needs current-limiting resistor.</a:t>
            </a:r>
          </a:p>
          <a:p>
            <a:r>
              <a:rPr lang="en-US" dirty="0" smtClean="0"/>
              <a:t>IR Receiver:</a:t>
            </a:r>
          </a:p>
          <a:p>
            <a:pPr lvl="1"/>
            <a:r>
              <a:rPr lang="en-US" dirty="0" err="1" smtClean="0"/>
              <a:t>V</a:t>
            </a:r>
            <a:r>
              <a:rPr lang="en-US" baseline="-25000" dirty="0" err="1" smtClean="0"/>
              <a:t>cc</a:t>
            </a:r>
            <a:r>
              <a:rPr lang="en-US" dirty="0" smtClean="0"/>
              <a:t>: 3-5V</a:t>
            </a:r>
          </a:p>
          <a:p>
            <a:pPr lvl="1"/>
            <a:r>
              <a:rPr lang="en-US" dirty="0" err="1" smtClean="0"/>
              <a:t>V</a:t>
            </a:r>
            <a:r>
              <a:rPr lang="en-US" baseline="-25000" dirty="0" err="1" smtClean="0"/>
              <a:t>out</a:t>
            </a:r>
            <a:r>
              <a:rPr lang="en-US" dirty="0" smtClean="0"/>
              <a:t> pin is asserted to low when IR signal is detected.</a:t>
            </a:r>
          </a:p>
          <a:p>
            <a:pPr lvl="1"/>
            <a:r>
              <a:rPr lang="en-US" dirty="0" smtClean="0"/>
              <a:t>IR signal needs to be modulated at 38 kHz.</a:t>
            </a:r>
            <a:endParaRPr lang="en-US" dirty="0"/>
          </a:p>
        </p:txBody>
      </p:sp>
      <p:grpSp>
        <p:nvGrpSpPr>
          <p:cNvPr id="33" name="Group 32"/>
          <p:cNvGrpSpPr/>
          <p:nvPr/>
        </p:nvGrpSpPr>
        <p:grpSpPr>
          <a:xfrm>
            <a:off x="7327315" y="1752600"/>
            <a:ext cx="1435685" cy="3417332"/>
            <a:chOff x="7327315" y="1752600"/>
            <a:chExt cx="1435685" cy="3417332"/>
          </a:xfrm>
        </p:grpSpPr>
        <p:pic>
          <p:nvPicPr>
            <p:cNvPr id="4" name="Picture 3"/>
            <p:cNvPicPr>
              <a:picLocks noChangeAspect="1"/>
            </p:cNvPicPr>
            <p:nvPr/>
          </p:nvPicPr>
          <p:blipFill>
            <a:blip r:embed="rId2"/>
            <a:stretch>
              <a:fillRect/>
            </a:stretch>
          </p:blipFill>
          <p:spPr>
            <a:xfrm>
              <a:off x="7696200" y="1752600"/>
              <a:ext cx="693168" cy="2794000"/>
            </a:xfrm>
            <a:prstGeom prst="rect">
              <a:avLst/>
            </a:prstGeom>
          </p:spPr>
        </p:pic>
        <p:sp>
          <p:nvSpPr>
            <p:cNvPr id="7" name="TextBox 6"/>
            <p:cNvSpPr txBox="1"/>
            <p:nvPr/>
          </p:nvSpPr>
          <p:spPr>
            <a:xfrm>
              <a:off x="7327315" y="4800600"/>
              <a:ext cx="1435685" cy="369332"/>
            </a:xfrm>
            <a:prstGeom prst="rect">
              <a:avLst/>
            </a:prstGeom>
            <a:noFill/>
          </p:spPr>
          <p:txBody>
            <a:bodyPr wrap="none" rtlCol="0">
              <a:spAutoFit/>
            </a:bodyPr>
            <a:lstStyle/>
            <a:p>
              <a:r>
                <a:rPr lang="en-US" dirty="0" err="1" smtClean="0"/>
                <a:t>V</a:t>
              </a:r>
              <a:r>
                <a:rPr lang="en-US" baseline="-25000" dirty="0" err="1" smtClean="0"/>
                <a:t>out</a:t>
              </a:r>
              <a:r>
                <a:rPr lang="en-US" dirty="0" smtClean="0"/>
                <a:t>  GND  </a:t>
              </a:r>
              <a:r>
                <a:rPr lang="en-US" dirty="0" err="1" smtClean="0"/>
                <a:t>V</a:t>
              </a:r>
              <a:r>
                <a:rPr lang="en-US" baseline="-25000" dirty="0" err="1" smtClean="0"/>
                <a:t>cc</a:t>
              </a:r>
              <a:endParaRPr lang="en-US" baseline="-25000" dirty="0"/>
            </a:p>
          </p:txBody>
        </p:sp>
        <p:cxnSp>
          <p:nvCxnSpPr>
            <p:cNvPr id="9" name="Straight Arrow Connector 8"/>
            <p:cNvCxnSpPr/>
            <p:nvPr/>
          </p:nvCxnSpPr>
          <p:spPr>
            <a:xfrm flipV="1">
              <a:off x="7620000" y="4546600"/>
              <a:ext cx="228600" cy="406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7" idx="0"/>
              <a:endCxn id="4" idx="2"/>
            </p:cNvCxnSpPr>
            <p:nvPr/>
          </p:nvCxnSpPr>
          <p:spPr>
            <a:xfrm flipH="1" flipV="1">
              <a:off x="8042784" y="4546600"/>
              <a:ext cx="2374" cy="254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flipV="1">
              <a:off x="8305800" y="4546600"/>
              <a:ext cx="228600" cy="330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26" name="Group 25"/>
          <p:cNvGrpSpPr/>
          <p:nvPr/>
        </p:nvGrpSpPr>
        <p:grpSpPr>
          <a:xfrm>
            <a:off x="5562600" y="1752600"/>
            <a:ext cx="1691839" cy="4026932"/>
            <a:chOff x="5562600" y="1752600"/>
            <a:chExt cx="1691839" cy="4026932"/>
          </a:xfrm>
        </p:grpSpPr>
        <p:pic>
          <p:nvPicPr>
            <p:cNvPr id="5" name="Picture 4"/>
            <p:cNvPicPr>
              <a:picLocks noChangeAspect="1"/>
            </p:cNvPicPr>
            <p:nvPr/>
          </p:nvPicPr>
          <p:blipFill>
            <a:blip r:embed="rId3"/>
            <a:stretch>
              <a:fillRect/>
            </a:stretch>
          </p:blipFill>
          <p:spPr>
            <a:xfrm>
              <a:off x="6019800" y="1752600"/>
              <a:ext cx="533005" cy="3429000"/>
            </a:xfrm>
            <a:prstGeom prst="rect">
              <a:avLst/>
            </a:prstGeom>
          </p:spPr>
        </p:pic>
        <p:sp>
          <p:nvSpPr>
            <p:cNvPr id="6" name="TextBox 5"/>
            <p:cNvSpPr txBox="1"/>
            <p:nvPr/>
          </p:nvSpPr>
          <p:spPr>
            <a:xfrm>
              <a:off x="5562600" y="5410200"/>
              <a:ext cx="1691839" cy="369332"/>
            </a:xfrm>
            <a:prstGeom prst="rect">
              <a:avLst/>
            </a:prstGeom>
            <a:noFill/>
          </p:spPr>
          <p:txBody>
            <a:bodyPr wrap="none" rtlCol="0">
              <a:spAutoFit/>
            </a:bodyPr>
            <a:lstStyle/>
            <a:p>
              <a:r>
                <a:rPr lang="en-US" dirty="0" smtClean="0"/>
                <a:t>Anode  Cathode</a:t>
              </a:r>
              <a:endParaRPr lang="en-US" dirty="0"/>
            </a:p>
          </p:txBody>
        </p:sp>
        <p:cxnSp>
          <p:nvCxnSpPr>
            <p:cNvPr id="20" name="Straight Arrow Connector 19"/>
            <p:cNvCxnSpPr/>
            <p:nvPr/>
          </p:nvCxnSpPr>
          <p:spPr>
            <a:xfrm flipV="1">
              <a:off x="5943600" y="5169932"/>
              <a:ext cx="228600" cy="3164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flipV="1">
              <a:off x="6552806" y="5029200"/>
              <a:ext cx="228994"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74706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638800" cy="1143000"/>
          </a:xfrm>
        </p:spPr>
        <p:txBody>
          <a:bodyPr/>
          <a:lstStyle/>
          <a:p>
            <a:r>
              <a:rPr lang="en-US" dirty="0" smtClean="0"/>
              <a:t>IR Signals</a:t>
            </a:r>
            <a:endParaRPr lang="en-US" dirty="0"/>
          </a:p>
        </p:txBody>
      </p:sp>
      <p:pic>
        <p:nvPicPr>
          <p:cNvPr id="6" name="Picture 5"/>
          <p:cNvPicPr>
            <a:picLocks noChangeAspect="1"/>
          </p:cNvPicPr>
          <p:nvPr/>
        </p:nvPicPr>
        <p:blipFill>
          <a:blip r:embed="rId2"/>
          <a:stretch>
            <a:fillRect/>
          </a:stretch>
        </p:blipFill>
        <p:spPr>
          <a:xfrm>
            <a:off x="0" y="4572000"/>
            <a:ext cx="9144000" cy="1116760"/>
          </a:xfrm>
          <a:prstGeom prst="rect">
            <a:avLst/>
          </a:prstGeom>
        </p:spPr>
      </p:pic>
      <p:pic>
        <p:nvPicPr>
          <p:cNvPr id="3" name="Picture 2"/>
          <p:cNvPicPr>
            <a:picLocks noChangeAspect="1"/>
          </p:cNvPicPr>
          <p:nvPr/>
        </p:nvPicPr>
        <p:blipFill>
          <a:blip r:embed="rId3"/>
          <a:stretch>
            <a:fillRect/>
          </a:stretch>
        </p:blipFill>
        <p:spPr>
          <a:xfrm>
            <a:off x="6248400" y="304800"/>
            <a:ext cx="2550886" cy="4017645"/>
          </a:xfrm>
          <a:prstGeom prst="rect">
            <a:avLst/>
          </a:prstGeom>
        </p:spPr>
      </p:pic>
      <p:pic>
        <p:nvPicPr>
          <p:cNvPr id="5" name="Picture 4"/>
          <p:cNvPicPr>
            <a:picLocks noChangeAspect="1"/>
          </p:cNvPicPr>
          <p:nvPr/>
        </p:nvPicPr>
        <p:blipFill>
          <a:blip r:embed="rId4"/>
          <a:stretch>
            <a:fillRect/>
          </a:stretch>
        </p:blipFill>
        <p:spPr>
          <a:xfrm>
            <a:off x="0" y="5742264"/>
            <a:ext cx="9144000" cy="1115736"/>
          </a:xfrm>
          <a:prstGeom prst="rect">
            <a:avLst/>
          </a:prstGeom>
        </p:spPr>
      </p:pic>
      <p:sp>
        <p:nvSpPr>
          <p:cNvPr id="7" name="Content Placeholder 2"/>
          <p:cNvSpPr>
            <a:spLocks noGrp="1"/>
          </p:cNvSpPr>
          <p:nvPr>
            <p:ph idx="1"/>
          </p:nvPr>
        </p:nvSpPr>
        <p:spPr>
          <a:xfrm>
            <a:off x="457200" y="1600201"/>
            <a:ext cx="5638800" cy="2819400"/>
          </a:xfrm>
        </p:spPr>
        <p:txBody>
          <a:bodyPr>
            <a:normAutofit fontScale="55000" lnSpcReduction="20000"/>
          </a:bodyPr>
          <a:lstStyle/>
          <a:p>
            <a:r>
              <a:rPr lang="en-US" dirty="0" smtClean="0"/>
              <a:t>Pointing a TV remote to the IR receiver and pushing a button will light up the LED.</a:t>
            </a:r>
          </a:p>
          <a:p>
            <a:r>
              <a:rPr lang="en-US" dirty="0" smtClean="0"/>
              <a:t>Each button of a TV remote generates a unique high/low pattern.</a:t>
            </a:r>
          </a:p>
          <a:p>
            <a:r>
              <a:rPr lang="en-US" dirty="0" smtClean="0"/>
              <a:t>Channel 0 shows the high/low pattern of the OFF button of a Samsung TV remote.</a:t>
            </a:r>
          </a:p>
          <a:p>
            <a:r>
              <a:rPr lang="en-US" dirty="0" smtClean="0"/>
              <a:t>Channel 1 shows the modulated version of the signal.</a:t>
            </a:r>
          </a:p>
          <a:p>
            <a:r>
              <a:rPr lang="en-US" dirty="0" smtClean="0"/>
              <a:t>Bottom screenshot is a zoomed-in version of the top screenshot: the first 4.54ms shown in channel 0 (top) is a sequence of 17.79 </a:t>
            </a:r>
            <a:r>
              <a:rPr lang="en-US" dirty="0" err="1" smtClean="0"/>
              <a:t>μs</a:t>
            </a:r>
            <a:r>
              <a:rPr lang="en-US" dirty="0" smtClean="0"/>
              <a:t> high/low patterns shown in channel 1 (bottom)</a:t>
            </a:r>
            <a:endParaRPr lang="en-US" dirty="0"/>
          </a:p>
        </p:txBody>
      </p:sp>
    </p:spTree>
    <p:extLst>
      <p:ext uri="{BB962C8B-B14F-4D97-AF65-F5344CB8AC3E}">
        <p14:creationId xmlns:p14="http://schemas.microsoft.com/office/powerpoint/2010/main" val="19265330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r-modulation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28600"/>
            <a:ext cx="3810000" cy="6291943"/>
          </a:xfrm>
          <a:prstGeom prst="rect">
            <a:avLst/>
          </a:prstGeom>
        </p:spPr>
      </p:pic>
      <p:sp>
        <p:nvSpPr>
          <p:cNvPr id="9" name="TextBox 8"/>
          <p:cNvSpPr txBox="1"/>
          <p:nvPr/>
        </p:nvSpPr>
        <p:spPr>
          <a:xfrm>
            <a:off x="4831487" y="6248400"/>
            <a:ext cx="4160113" cy="430887"/>
          </a:xfrm>
          <a:prstGeom prst="rect">
            <a:avLst/>
          </a:prstGeom>
          <a:noFill/>
        </p:spPr>
        <p:txBody>
          <a:bodyPr wrap="none" rtlCol="0">
            <a:spAutoFit/>
          </a:bodyPr>
          <a:lstStyle/>
          <a:p>
            <a:r>
              <a:rPr lang="en-US" sz="1100" dirty="0">
                <a:hlinkClick r:id="rId3"/>
              </a:rPr>
              <a:t>http://irq5.io/2012/07/27/infrared-remote-control-protocols-part-1</a:t>
            </a:r>
            <a:r>
              <a:rPr lang="en-US" sz="1100" dirty="0" smtClean="0">
                <a:hlinkClick r:id="rId3"/>
              </a:rPr>
              <a:t>/</a:t>
            </a:r>
            <a:endParaRPr lang="en-US" sz="1100" dirty="0" smtClean="0"/>
          </a:p>
          <a:p>
            <a:r>
              <a:rPr lang="en-US" sz="1100" dirty="0">
                <a:hlinkClick r:id="rId4"/>
              </a:rPr>
              <a:t>http://www.vishay.com/docs/80071/</a:t>
            </a:r>
            <a:r>
              <a:rPr lang="en-US" sz="1100" dirty="0" smtClean="0">
                <a:hlinkClick r:id="rId4"/>
              </a:rPr>
              <a:t>dataform.pdf</a:t>
            </a:r>
            <a:r>
              <a:rPr lang="en-US" sz="1100" dirty="0" smtClean="0"/>
              <a:t>  </a:t>
            </a:r>
            <a:endParaRPr lang="en-US" sz="1100" dirty="0"/>
          </a:p>
        </p:txBody>
      </p:sp>
      <p:sp>
        <p:nvSpPr>
          <p:cNvPr id="11" name="Content Placeholder 10"/>
          <p:cNvSpPr>
            <a:spLocks noGrp="1"/>
          </p:cNvSpPr>
          <p:nvPr>
            <p:ph idx="1"/>
          </p:nvPr>
        </p:nvSpPr>
        <p:spPr>
          <a:xfrm>
            <a:off x="4572000" y="1600201"/>
            <a:ext cx="4419600" cy="2514600"/>
          </a:xfrm>
        </p:spPr>
        <p:txBody>
          <a:bodyPr>
            <a:normAutofit/>
          </a:bodyPr>
          <a:lstStyle/>
          <a:p>
            <a:r>
              <a:rPr lang="en-US" sz="2400" dirty="0" smtClean="0"/>
              <a:t>Samsung TV remote uses Pulse Distance Coding.</a:t>
            </a:r>
          </a:p>
          <a:p>
            <a:r>
              <a:rPr lang="en-US" sz="2400" dirty="0" smtClean="0"/>
              <a:t>OFF button on the previous slide encodes the binary value:</a:t>
            </a:r>
            <a:br>
              <a:rPr lang="en-US" sz="2400" dirty="0" smtClean="0"/>
            </a:br>
            <a:r>
              <a:rPr lang="en-US" sz="1800" dirty="0" smtClean="0"/>
              <a:t>11100000111000000100000010111111</a:t>
            </a:r>
          </a:p>
          <a:p>
            <a:r>
              <a:rPr lang="en-US" sz="2400" dirty="0" smtClean="0"/>
              <a:t>Hex: 0xE0E040BF</a:t>
            </a:r>
            <a:endParaRPr lang="en-US" sz="2400" dirty="0"/>
          </a:p>
        </p:txBody>
      </p:sp>
    </p:spTree>
    <p:extLst>
      <p:ext uri="{BB962C8B-B14F-4D97-AF65-F5344CB8AC3E}">
        <p14:creationId xmlns:p14="http://schemas.microsoft.com/office/powerpoint/2010/main" val="25025944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dirty="0" smtClean="0"/>
              <a:t>Receiving an IR Signal</a:t>
            </a:r>
            <a:endParaRPr lang="en-US" dirty="0"/>
          </a:p>
        </p:txBody>
      </p:sp>
      <p:sp>
        <p:nvSpPr>
          <p:cNvPr id="3" name="Content Placeholder 2"/>
          <p:cNvSpPr>
            <a:spLocks noGrp="1"/>
          </p:cNvSpPr>
          <p:nvPr>
            <p:ph idx="1"/>
          </p:nvPr>
        </p:nvSpPr>
        <p:spPr>
          <a:xfrm>
            <a:off x="457200" y="1752601"/>
            <a:ext cx="5638800" cy="3657599"/>
          </a:xfrm>
        </p:spPr>
        <p:txBody>
          <a:bodyPr>
            <a:normAutofit fontScale="70000" lnSpcReduction="20000"/>
          </a:bodyPr>
          <a:lstStyle/>
          <a:p>
            <a:r>
              <a:rPr lang="en-US" dirty="0" smtClean="0"/>
              <a:t>Library </a:t>
            </a:r>
            <a:r>
              <a:rPr lang="en-US" dirty="0" err="1" smtClean="0"/>
              <a:t>IRremote</a:t>
            </a:r>
            <a:r>
              <a:rPr lang="en-US" dirty="0" smtClean="0"/>
              <a:t> allows to capture the high/low pattern of an IR sender (e.g., TV remote)</a:t>
            </a:r>
          </a:p>
          <a:p>
            <a:r>
              <a:rPr lang="en-US" dirty="0" smtClean="0"/>
              <a:t>Output pin of the IR receiver is connected to pin 11 of the </a:t>
            </a:r>
            <a:r>
              <a:rPr lang="en-US" dirty="0" err="1" smtClean="0"/>
              <a:t>Arduino</a:t>
            </a:r>
            <a:r>
              <a:rPr lang="en-US" dirty="0" smtClean="0"/>
              <a:t>.</a:t>
            </a:r>
          </a:p>
          <a:p>
            <a:r>
              <a:rPr lang="en-US" dirty="0" smtClean="0"/>
              <a:t>Check companion web page for the source code of the sketch.</a:t>
            </a:r>
          </a:p>
          <a:p>
            <a:r>
              <a:rPr lang="en-US" dirty="0" smtClean="0"/>
              <a:t>The sketch will print out the high/low pattern as an array of numbers to the Serial Monitor.</a:t>
            </a:r>
          </a:p>
          <a:p>
            <a:r>
              <a:rPr lang="en-US" dirty="0" smtClean="0"/>
              <a:t>Each number is in micro-seconds.</a:t>
            </a:r>
          </a:p>
          <a:p>
            <a:r>
              <a:rPr lang="en-US" dirty="0" smtClean="0"/>
              <a:t>Array below reflects the pattern from the previous slide.</a:t>
            </a:r>
          </a:p>
        </p:txBody>
      </p:sp>
      <p:pic>
        <p:nvPicPr>
          <p:cNvPr id="4" name="Picture 3"/>
          <p:cNvPicPr>
            <a:picLocks noChangeAspect="1"/>
          </p:cNvPicPr>
          <p:nvPr/>
        </p:nvPicPr>
        <p:blipFill>
          <a:blip r:embed="rId2"/>
          <a:stretch>
            <a:fillRect/>
          </a:stretch>
        </p:blipFill>
        <p:spPr>
          <a:xfrm>
            <a:off x="6629400" y="1752600"/>
            <a:ext cx="2339824" cy="3685222"/>
          </a:xfrm>
          <a:prstGeom prst="rect">
            <a:avLst/>
          </a:prstGeom>
        </p:spPr>
      </p:pic>
      <p:sp>
        <p:nvSpPr>
          <p:cNvPr id="5" name="TextBox 4"/>
          <p:cNvSpPr txBox="1"/>
          <p:nvPr/>
        </p:nvSpPr>
        <p:spPr>
          <a:xfrm>
            <a:off x="152400" y="5635823"/>
            <a:ext cx="8816824" cy="307777"/>
          </a:xfrm>
          <a:prstGeom prst="rect">
            <a:avLst/>
          </a:prstGeom>
          <a:solidFill>
            <a:schemeClr val="bg1">
              <a:lumMod val="95000"/>
            </a:schemeClr>
          </a:solidFill>
          <a:ln>
            <a:solidFill>
              <a:schemeClr val="tx1"/>
            </a:solidFill>
          </a:ln>
        </p:spPr>
        <p:txBody>
          <a:bodyPr wrap="square" rtlCol="0">
            <a:spAutoFit/>
          </a:bodyPr>
          <a:lstStyle>
            <a:defPPr>
              <a:defRPr lang="en-US"/>
            </a:defPPr>
            <a:lvl1pPr>
              <a:defRPr sz="1400" b="1">
                <a:latin typeface="Courier New"/>
                <a:cs typeface="Courier New"/>
              </a:defRPr>
            </a:lvl1pPr>
          </a:lstStyle>
          <a:p>
            <a:r>
              <a:rPr lang="en-US" dirty="0"/>
              <a:t>unsigned </a:t>
            </a:r>
            <a:r>
              <a:rPr lang="en-US" dirty="0" err="1"/>
              <a:t>int</a:t>
            </a:r>
            <a:r>
              <a:rPr lang="en-US" dirty="0"/>
              <a:t> </a:t>
            </a:r>
            <a:r>
              <a:rPr lang="en-US" dirty="0" err="1"/>
              <a:t>rawData</a:t>
            </a:r>
            <a:r>
              <a:rPr lang="en-US" dirty="0"/>
              <a:t>[] = {4500, 4450, 600, 1600, </a:t>
            </a:r>
            <a:r>
              <a:rPr lang="en-US" dirty="0" smtClean="0"/>
              <a:t>600, </a:t>
            </a:r>
            <a:r>
              <a:rPr lang="mr-IN" dirty="0" smtClean="0"/>
              <a:t>…</a:t>
            </a:r>
            <a:r>
              <a:rPr lang="en-US" dirty="0" smtClean="0"/>
              <a:t> ,</a:t>
            </a:r>
            <a:r>
              <a:rPr lang="is-IS" dirty="0"/>
              <a:t> 1650, 600, 1600, 600};</a:t>
            </a:r>
            <a:endParaRPr lang="en-US" dirty="0"/>
          </a:p>
        </p:txBody>
      </p:sp>
    </p:spTree>
    <p:extLst>
      <p:ext uri="{BB962C8B-B14F-4D97-AF65-F5344CB8AC3E}">
        <p14:creationId xmlns:p14="http://schemas.microsoft.com/office/powerpoint/2010/main" val="3823441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622879" cy="1143000"/>
          </a:xfrm>
        </p:spPr>
        <p:txBody>
          <a:bodyPr/>
          <a:lstStyle/>
          <a:p>
            <a:r>
              <a:rPr lang="en-US" dirty="0" err="1" smtClean="0"/>
              <a:t>BeagleBoard</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Low-power, Open Source, single board computer produced by TI since 2008.</a:t>
            </a:r>
          </a:p>
          <a:p>
            <a:r>
              <a:rPr lang="en-US" dirty="0" smtClean="0"/>
              <a:t>Cost: $95 - $149</a:t>
            </a:r>
          </a:p>
          <a:p>
            <a:r>
              <a:rPr lang="en-US" dirty="0" smtClean="0"/>
              <a:t>Processor: ARM Cortex-A8 CPU.</a:t>
            </a:r>
          </a:p>
          <a:p>
            <a:r>
              <a:rPr lang="en-US" dirty="0" smtClean="0"/>
              <a:t>Frequency: 600 MHz </a:t>
            </a:r>
            <a:r>
              <a:rPr lang="mr-IN" dirty="0" smtClean="0"/>
              <a:t>–</a:t>
            </a:r>
            <a:r>
              <a:rPr lang="en-US" dirty="0" smtClean="0"/>
              <a:t> 1GHz</a:t>
            </a:r>
          </a:p>
          <a:p>
            <a:r>
              <a:rPr lang="en-US" dirty="0" smtClean="0"/>
              <a:t>Memory: 128 MB </a:t>
            </a:r>
            <a:r>
              <a:rPr lang="mr-IN" dirty="0" smtClean="0"/>
              <a:t>–</a:t>
            </a:r>
            <a:r>
              <a:rPr lang="en-US" dirty="0" smtClean="0"/>
              <a:t> 512 MB</a:t>
            </a:r>
          </a:p>
          <a:p>
            <a:r>
              <a:rPr lang="en-US" dirty="0" smtClean="0"/>
              <a:t>Power consumption: 2 W.</a:t>
            </a:r>
          </a:p>
          <a:p>
            <a:r>
              <a:rPr lang="en-US" dirty="0" smtClean="0"/>
              <a:t>Runs Linux, </a:t>
            </a:r>
            <a:r>
              <a:rPr lang="en-US" dirty="0" err="1" smtClean="0"/>
              <a:t>Minix</a:t>
            </a:r>
            <a:r>
              <a:rPr lang="en-US" dirty="0" smtClean="0"/>
              <a:t>, FreeBSD, </a:t>
            </a:r>
            <a:r>
              <a:rPr lang="en-US" dirty="0" err="1" smtClean="0"/>
              <a:t>OpenBSD</a:t>
            </a:r>
            <a:r>
              <a:rPr lang="en-US" dirty="0" smtClean="0"/>
              <a:t>.</a:t>
            </a:r>
          </a:p>
          <a:p>
            <a:r>
              <a:rPr lang="en-US" dirty="0" smtClean="0"/>
              <a:t>Ports: USB, RS232, I2C, SPI, </a:t>
            </a:r>
            <a:r>
              <a:rPr lang="mr-IN" dirty="0" smtClean="0"/>
              <a:t>…</a:t>
            </a:r>
            <a:endParaRPr lang="en-US" dirty="0" smtClean="0"/>
          </a:p>
          <a:p>
            <a:r>
              <a:rPr lang="en-US" dirty="0" err="1" smtClean="0"/>
              <a:t>BeagleBone</a:t>
            </a:r>
            <a:r>
              <a:rPr lang="en-US" dirty="0" smtClean="0"/>
              <a:t>:</a:t>
            </a:r>
          </a:p>
          <a:p>
            <a:pPr lvl="1"/>
            <a:r>
              <a:rPr lang="en-US" dirty="0" smtClean="0"/>
              <a:t>Since 2011.</a:t>
            </a:r>
          </a:p>
          <a:p>
            <a:pPr lvl="1"/>
            <a:r>
              <a:rPr lang="en-US" dirty="0" err="1" smtClean="0"/>
              <a:t>Barebone</a:t>
            </a:r>
            <a:r>
              <a:rPr lang="en-US" dirty="0" smtClean="0"/>
              <a:t> development board.</a:t>
            </a:r>
          </a:p>
          <a:p>
            <a:pPr lvl="1"/>
            <a:r>
              <a:rPr lang="en-US" dirty="0" err="1" smtClean="0"/>
              <a:t>microSD</a:t>
            </a:r>
            <a:r>
              <a:rPr lang="en-US" dirty="0" smtClean="0"/>
              <a:t> slot.</a:t>
            </a:r>
          </a:p>
          <a:p>
            <a:pPr lvl="1"/>
            <a:r>
              <a:rPr lang="en-US" dirty="0" smtClean="0"/>
              <a:t>On-chip Ethernet.</a:t>
            </a:r>
          </a:p>
          <a:p>
            <a:pPr lvl="1"/>
            <a:r>
              <a:rPr lang="en-US" dirty="0" smtClean="0"/>
              <a:t>Capes: LCD touchscreen, battery, breakout, </a:t>
            </a:r>
            <a:r>
              <a:rPr lang="mr-IN" dirty="0" smtClean="0"/>
              <a:t>…</a:t>
            </a:r>
            <a:endParaRPr lang="en-US" dirty="0"/>
          </a:p>
        </p:txBody>
      </p:sp>
      <p:pic>
        <p:nvPicPr>
          <p:cNvPr id="4" name="Picture 3"/>
          <p:cNvPicPr>
            <a:picLocks noChangeAspect="1"/>
          </p:cNvPicPr>
          <p:nvPr/>
        </p:nvPicPr>
        <p:blipFill>
          <a:blip r:embed="rId2"/>
          <a:stretch>
            <a:fillRect/>
          </a:stretch>
        </p:blipFill>
        <p:spPr>
          <a:xfrm>
            <a:off x="5194222" y="274638"/>
            <a:ext cx="3822700" cy="673100"/>
          </a:xfrm>
          <a:prstGeom prst="rect">
            <a:avLst/>
          </a:prstGeom>
        </p:spPr>
      </p:pic>
      <p:pic>
        <p:nvPicPr>
          <p:cNvPr id="5" name="Picture 4"/>
          <p:cNvPicPr>
            <a:picLocks noChangeAspect="1"/>
          </p:cNvPicPr>
          <p:nvPr/>
        </p:nvPicPr>
        <p:blipFill>
          <a:blip r:embed="rId3"/>
          <a:stretch>
            <a:fillRect/>
          </a:stretch>
        </p:blipFill>
        <p:spPr>
          <a:xfrm>
            <a:off x="6067466" y="2460448"/>
            <a:ext cx="2713161" cy="2782050"/>
          </a:xfrm>
          <a:prstGeom prst="rect">
            <a:avLst/>
          </a:prstGeom>
        </p:spPr>
      </p:pic>
    </p:spTree>
    <p:extLst>
      <p:ext uri="{BB962C8B-B14F-4D97-AF65-F5344CB8AC3E}">
        <p14:creationId xmlns:p14="http://schemas.microsoft.com/office/powerpoint/2010/main" val="24243608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Sending an IR Signal</a:t>
            </a:r>
            <a:endParaRPr lang="en-US" dirty="0"/>
          </a:p>
        </p:txBody>
      </p:sp>
      <p:sp>
        <p:nvSpPr>
          <p:cNvPr id="3" name="Content Placeholder 2"/>
          <p:cNvSpPr>
            <a:spLocks noGrp="1"/>
          </p:cNvSpPr>
          <p:nvPr>
            <p:ph idx="1"/>
          </p:nvPr>
        </p:nvSpPr>
        <p:spPr>
          <a:xfrm>
            <a:off x="457200" y="1600200"/>
            <a:ext cx="5410200" cy="4953000"/>
          </a:xfrm>
        </p:spPr>
        <p:txBody>
          <a:bodyPr>
            <a:normAutofit fontScale="77500" lnSpcReduction="20000"/>
          </a:bodyPr>
          <a:lstStyle/>
          <a:p>
            <a:r>
              <a:rPr lang="en-US" dirty="0" smtClean="0"/>
              <a:t>With the help of the </a:t>
            </a:r>
            <a:r>
              <a:rPr lang="en-US" dirty="0" err="1" smtClean="0"/>
              <a:t>IRremote</a:t>
            </a:r>
            <a:r>
              <a:rPr lang="en-US" dirty="0" smtClean="0"/>
              <a:t> library and an IR diode, an IR signal can be sent.</a:t>
            </a:r>
          </a:p>
          <a:p>
            <a:r>
              <a:rPr lang="en-US" dirty="0" smtClean="0"/>
              <a:t>Anode of the IR diode is connected to pin 3 of the </a:t>
            </a:r>
            <a:r>
              <a:rPr lang="en-US" dirty="0" err="1" smtClean="0"/>
              <a:t>Arduino</a:t>
            </a:r>
            <a:r>
              <a:rPr lang="en-US" dirty="0" smtClean="0"/>
              <a:t>.</a:t>
            </a:r>
          </a:p>
          <a:p>
            <a:r>
              <a:rPr lang="en-US" dirty="0" smtClean="0"/>
              <a:t>Note polarity of the IR diode as well as current-limiting resistor.</a:t>
            </a:r>
          </a:p>
          <a:p>
            <a:r>
              <a:rPr lang="en-US" dirty="0" smtClean="0"/>
              <a:t>Check companion web page for source code of the sketch.</a:t>
            </a:r>
          </a:p>
          <a:p>
            <a:r>
              <a:rPr lang="en-US" dirty="0" smtClean="0"/>
              <a:t>The sample sketch will send the sample pattern as used on the previous slide.</a:t>
            </a:r>
          </a:p>
          <a:p>
            <a:r>
              <a:rPr lang="en-US" dirty="0" smtClean="0"/>
              <a:t>Pointing the IR diode to a Samsung TV will turn on the TV!</a:t>
            </a:r>
          </a:p>
          <a:p>
            <a:endParaRPr lang="en-US" dirty="0"/>
          </a:p>
        </p:txBody>
      </p:sp>
      <p:pic>
        <p:nvPicPr>
          <p:cNvPr id="4" name="Picture 3"/>
          <p:cNvPicPr>
            <a:picLocks noChangeAspect="1"/>
          </p:cNvPicPr>
          <p:nvPr/>
        </p:nvPicPr>
        <p:blipFill>
          <a:blip r:embed="rId2"/>
          <a:stretch>
            <a:fillRect/>
          </a:stretch>
        </p:blipFill>
        <p:spPr>
          <a:xfrm>
            <a:off x="6096000" y="1752600"/>
            <a:ext cx="2779474" cy="4495800"/>
          </a:xfrm>
          <a:prstGeom prst="rect">
            <a:avLst/>
          </a:prstGeom>
        </p:spPr>
      </p:pic>
    </p:spTree>
    <p:extLst>
      <p:ext uri="{BB962C8B-B14F-4D97-AF65-F5344CB8AC3E}">
        <p14:creationId xmlns:p14="http://schemas.microsoft.com/office/powerpoint/2010/main" val="42561772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Demo</a:t>
            </a:r>
            <a:endParaRPr lang="en-US" dirty="0"/>
          </a:p>
        </p:txBody>
      </p:sp>
      <p:sp>
        <p:nvSpPr>
          <p:cNvPr id="3" name="Content Placeholder 2"/>
          <p:cNvSpPr>
            <a:spLocks noGrp="1"/>
          </p:cNvSpPr>
          <p:nvPr>
            <p:ph idx="1"/>
          </p:nvPr>
        </p:nvSpPr>
        <p:spPr>
          <a:xfrm>
            <a:off x="762000" y="4999037"/>
            <a:ext cx="7848600" cy="1477963"/>
          </a:xfrm>
        </p:spPr>
        <p:txBody>
          <a:bodyPr>
            <a:normAutofit fontScale="55000" lnSpcReduction="20000"/>
          </a:bodyPr>
          <a:lstStyle/>
          <a:p>
            <a:r>
              <a:rPr lang="en-US" dirty="0" smtClean="0"/>
              <a:t>The companion web page shows how to connect an ESP8266 with the cloud.</a:t>
            </a:r>
          </a:p>
          <a:p>
            <a:r>
              <a:rPr lang="en-US" dirty="0" smtClean="0"/>
              <a:t>ESP8266 connects via </a:t>
            </a:r>
            <a:r>
              <a:rPr lang="en-US" dirty="0" err="1" smtClean="0"/>
              <a:t>WiFi</a:t>
            </a:r>
            <a:r>
              <a:rPr lang="en-US" dirty="0" smtClean="0"/>
              <a:t> to the Internet.</a:t>
            </a:r>
          </a:p>
          <a:p>
            <a:r>
              <a:rPr lang="en-US" dirty="0" smtClean="0"/>
              <a:t>ESP8266 performs an HTTP-POST request to </a:t>
            </a:r>
            <a:r>
              <a:rPr lang="en-US" dirty="0" err="1" smtClean="0"/>
              <a:t>IFTTT.com</a:t>
            </a:r>
            <a:r>
              <a:rPr lang="en-US" dirty="0" smtClean="0"/>
              <a:t>.</a:t>
            </a:r>
          </a:p>
          <a:p>
            <a:r>
              <a:rPr lang="en-US" dirty="0" smtClean="0"/>
              <a:t>HTTP-POST request will trigger a push notification to a mobile phone.</a:t>
            </a:r>
          </a:p>
          <a:p>
            <a:r>
              <a:rPr lang="en-US" dirty="0" smtClean="0"/>
              <a:t>Follow instructions on the companion web page.</a:t>
            </a:r>
            <a:endParaRPr lang="en-US" dirty="0"/>
          </a:p>
        </p:txBody>
      </p:sp>
      <p:pic>
        <p:nvPicPr>
          <p:cNvPr id="4" name="Picture 3"/>
          <p:cNvPicPr>
            <a:picLocks noChangeAspect="1"/>
          </p:cNvPicPr>
          <p:nvPr/>
        </p:nvPicPr>
        <p:blipFill>
          <a:blip r:embed="rId2"/>
          <a:stretch>
            <a:fillRect/>
          </a:stretch>
        </p:blipFill>
        <p:spPr>
          <a:xfrm>
            <a:off x="457200" y="1594089"/>
            <a:ext cx="8001000" cy="3054111"/>
          </a:xfrm>
          <a:prstGeom prst="rect">
            <a:avLst/>
          </a:prstGeom>
        </p:spPr>
      </p:pic>
    </p:spTree>
    <p:extLst>
      <p:ext uri="{BB962C8B-B14F-4D97-AF65-F5344CB8AC3E}">
        <p14:creationId xmlns:p14="http://schemas.microsoft.com/office/powerpoint/2010/main" val="31072515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2"/>
          <a:stretch>
            <a:fillRect/>
          </a:stretch>
        </p:blipFill>
        <p:spPr>
          <a:xfrm>
            <a:off x="6248400" y="4227731"/>
            <a:ext cx="2133600" cy="2133600"/>
          </a:xfrm>
          <a:prstGeom prst="rect">
            <a:avLst/>
          </a:prstGeom>
        </p:spPr>
      </p:pic>
      <p:pic>
        <p:nvPicPr>
          <p:cNvPr id="14" name="Picture 13"/>
          <p:cNvPicPr>
            <a:picLocks noChangeAspect="1"/>
          </p:cNvPicPr>
          <p:nvPr/>
        </p:nvPicPr>
        <p:blipFill>
          <a:blip r:embed="rId3"/>
          <a:stretch>
            <a:fillRect/>
          </a:stretch>
        </p:blipFill>
        <p:spPr>
          <a:xfrm>
            <a:off x="6597201" y="2869546"/>
            <a:ext cx="1353234" cy="1353234"/>
          </a:xfrm>
          <a:prstGeom prst="rect">
            <a:avLst/>
          </a:prstGeom>
        </p:spPr>
      </p:pic>
      <p:sp>
        <p:nvSpPr>
          <p:cNvPr id="2" name="Title 1"/>
          <p:cNvSpPr>
            <a:spLocks noGrp="1"/>
          </p:cNvSpPr>
          <p:nvPr>
            <p:ph type="title"/>
          </p:nvPr>
        </p:nvSpPr>
        <p:spPr>
          <a:xfrm>
            <a:off x="457200" y="274638"/>
            <a:ext cx="8229600" cy="944562"/>
          </a:xfrm>
        </p:spPr>
        <p:txBody>
          <a:bodyPr/>
          <a:lstStyle/>
          <a:p>
            <a:r>
              <a:rPr lang="en-US" dirty="0" smtClean="0"/>
              <a:t>Sensors</a:t>
            </a:r>
            <a:endParaRPr lang="en-US" dirty="0"/>
          </a:p>
        </p:txBody>
      </p:sp>
      <p:pic>
        <p:nvPicPr>
          <p:cNvPr id="4" name="Picture 3"/>
          <p:cNvPicPr>
            <a:picLocks noChangeAspect="1"/>
          </p:cNvPicPr>
          <p:nvPr/>
        </p:nvPicPr>
        <p:blipFill>
          <a:blip r:embed="rId4"/>
          <a:stretch>
            <a:fillRect/>
          </a:stretch>
        </p:blipFill>
        <p:spPr>
          <a:xfrm>
            <a:off x="1104900" y="1219200"/>
            <a:ext cx="990600" cy="990600"/>
          </a:xfrm>
          <a:prstGeom prst="rect">
            <a:avLst/>
          </a:prstGeom>
        </p:spPr>
      </p:pic>
      <p:sp>
        <p:nvSpPr>
          <p:cNvPr id="5" name="TextBox 4"/>
          <p:cNvSpPr txBox="1"/>
          <p:nvPr/>
        </p:nvSpPr>
        <p:spPr>
          <a:xfrm>
            <a:off x="740229" y="1997305"/>
            <a:ext cx="1730048" cy="646331"/>
          </a:xfrm>
          <a:prstGeom prst="rect">
            <a:avLst/>
          </a:prstGeom>
          <a:noFill/>
        </p:spPr>
        <p:txBody>
          <a:bodyPr wrap="none" rtlCol="0">
            <a:spAutoFit/>
          </a:bodyPr>
          <a:lstStyle/>
          <a:p>
            <a:pPr algn="ctr"/>
            <a:r>
              <a:rPr lang="en-US" dirty="0" smtClean="0"/>
              <a:t>Humidity Sensor</a:t>
            </a:r>
          </a:p>
          <a:p>
            <a:pPr algn="ctr"/>
            <a:r>
              <a:rPr lang="en-US" dirty="0" smtClean="0"/>
              <a:t>HIH-4030</a:t>
            </a:r>
            <a:endParaRPr lang="en-US" dirty="0"/>
          </a:p>
        </p:txBody>
      </p:sp>
      <p:pic>
        <p:nvPicPr>
          <p:cNvPr id="6" name="Picture 5"/>
          <p:cNvPicPr>
            <a:picLocks noChangeAspect="1"/>
          </p:cNvPicPr>
          <p:nvPr/>
        </p:nvPicPr>
        <p:blipFill>
          <a:blip r:embed="rId5"/>
          <a:stretch>
            <a:fillRect/>
          </a:stretch>
        </p:blipFill>
        <p:spPr>
          <a:xfrm>
            <a:off x="4020457" y="1268186"/>
            <a:ext cx="838200" cy="838200"/>
          </a:xfrm>
          <a:prstGeom prst="rect">
            <a:avLst/>
          </a:prstGeom>
        </p:spPr>
      </p:pic>
      <p:sp>
        <p:nvSpPr>
          <p:cNvPr id="7" name="TextBox 6"/>
          <p:cNvSpPr txBox="1"/>
          <p:nvPr/>
        </p:nvSpPr>
        <p:spPr>
          <a:xfrm>
            <a:off x="3409043" y="2031776"/>
            <a:ext cx="2069797" cy="646331"/>
          </a:xfrm>
          <a:prstGeom prst="rect">
            <a:avLst/>
          </a:prstGeom>
          <a:noFill/>
        </p:spPr>
        <p:txBody>
          <a:bodyPr wrap="none" rtlCol="0">
            <a:spAutoFit/>
          </a:bodyPr>
          <a:lstStyle/>
          <a:p>
            <a:pPr algn="ctr"/>
            <a:r>
              <a:rPr lang="en-US" dirty="0" smtClean="0"/>
              <a:t>Atmospheric Sensor</a:t>
            </a:r>
          </a:p>
          <a:p>
            <a:pPr algn="ctr"/>
            <a:r>
              <a:rPr lang="en-US" dirty="0" smtClean="0"/>
              <a:t>BME280</a:t>
            </a:r>
            <a:endParaRPr lang="en-US" dirty="0"/>
          </a:p>
        </p:txBody>
      </p:sp>
      <p:sp>
        <p:nvSpPr>
          <p:cNvPr id="9" name="TextBox 8"/>
          <p:cNvSpPr txBox="1"/>
          <p:nvPr/>
        </p:nvSpPr>
        <p:spPr>
          <a:xfrm>
            <a:off x="6302615" y="2209800"/>
            <a:ext cx="1676849" cy="646331"/>
          </a:xfrm>
          <a:prstGeom prst="rect">
            <a:avLst/>
          </a:prstGeom>
          <a:noFill/>
        </p:spPr>
        <p:txBody>
          <a:bodyPr wrap="none" rtlCol="0">
            <a:spAutoFit/>
          </a:bodyPr>
          <a:lstStyle/>
          <a:p>
            <a:pPr algn="ctr"/>
            <a:r>
              <a:rPr lang="en-US" dirty="0" smtClean="0"/>
              <a:t>Passive Infrared</a:t>
            </a:r>
            <a:br>
              <a:rPr lang="en-US" dirty="0" smtClean="0"/>
            </a:br>
            <a:r>
              <a:rPr lang="en-US" dirty="0" smtClean="0"/>
              <a:t>Motion Sensor</a:t>
            </a:r>
            <a:endParaRPr lang="en-US" dirty="0"/>
          </a:p>
        </p:txBody>
      </p:sp>
      <p:pic>
        <p:nvPicPr>
          <p:cNvPr id="10" name="Picture 9"/>
          <p:cNvPicPr>
            <a:picLocks noChangeAspect="1"/>
          </p:cNvPicPr>
          <p:nvPr/>
        </p:nvPicPr>
        <p:blipFill>
          <a:blip r:embed="rId6"/>
          <a:stretch>
            <a:fillRect/>
          </a:stretch>
        </p:blipFill>
        <p:spPr>
          <a:xfrm>
            <a:off x="1005114" y="3000717"/>
            <a:ext cx="1104900" cy="1104900"/>
          </a:xfrm>
          <a:prstGeom prst="rect">
            <a:avLst/>
          </a:prstGeom>
        </p:spPr>
      </p:pic>
      <p:sp>
        <p:nvSpPr>
          <p:cNvPr id="11" name="TextBox 10"/>
          <p:cNvSpPr txBox="1"/>
          <p:nvPr/>
        </p:nvSpPr>
        <p:spPr>
          <a:xfrm>
            <a:off x="740229" y="4010353"/>
            <a:ext cx="1826141" cy="646331"/>
          </a:xfrm>
          <a:prstGeom prst="rect">
            <a:avLst/>
          </a:prstGeom>
          <a:noFill/>
        </p:spPr>
        <p:txBody>
          <a:bodyPr wrap="none" rtlCol="0">
            <a:spAutoFit/>
          </a:bodyPr>
          <a:lstStyle/>
          <a:p>
            <a:pPr algn="ctr"/>
            <a:r>
              <a:rPr lang="en-US" dirty="0" smtClean="0"/>
              <a:t>Ultrasonic Sensor</a:t>
            </a:r>
          </a:p>
          <a:p>
            <a:pPr algn="ctr"/>
            <a:r>
              <a:rPr lang="en-US" dirty="0" smtClean="0"/>
              <a:t>HC-SR04</a:t>
            </a:r>
            <a:endParaRPr lang="en-US" dirty="0"/>
          </a:p>
        </p:txBody>
      </p:sp>
      <p:pic>
        <p:nvPicPr>
          <p:cNvPr id="12" name="Picture 11"/>
          <p:cNvPicPr>
            <a:picLocks noChangeAspect="1"/>
          </p:cNvPicPr>
          <p:nvPr/>
        </p:nvPicPr>
        <p:blipFill>
          <a:blip r:embed="rId7"/>
          <a:stretch>
            <a:fillRect/>
          </a:stretch>
        </p:blipFill>
        <p:spPr>
          <a:xfrm>
            <a:off x="4016828" y="2911119"/>
            <a:ext cx="1066800" cy="1066800"/>
          </a:xfrm>
          <a:prstGeom prst="rect">
            <a:avLst/>
          </a:prstGeom>
        </p:spPr>
      </p:pic>
      <p:sp>
        <p:nvSpPr>
          <p:cNvPr id="13" name="TextBox 12"/>
          <p:cNvSpPr txBox="1"/>
          <p:nvPr/>
        </p:nvSpPr>
        <p:spPr>
          <a:xfrm>
            <a:off x="3874901" y="4199194"/>
            <a:ext cx="1426856" cy="369332"/>
          </a:xfrm>
          <a:prstGeom prst="rect">
            <a:avLst/>
          </a:prstGeom>
          <a:noFill/>
        </p:spPr>
        <p:txBody>
          <a:bodyPr wrap="none" rtlCol="0">
            <a:spAutoFit/>
          </a:bodyPr>
          <a:lstStyle/>
          <a:p>
            <a:r>
              <a:rPr lang="en-US" dirty="0" smtClean="0"/>
              <a:t>Soil Moisture</a:t>
            </a:r>
            <a:endParaRPr lang="en-US" dirty="0"/>
          </a:p>
        </p:txBody>
      </p:sp>
      <p:sp>
        <p:nvSpPr>
          <p:cNvPr id="15" name="TextBox 14"/>
          <p:cNvSpPr txBox="1"/>
          <p:nvPr/>
        </p:nvSpPr>
        <p:spPr>
          <a:xfrm>
            <a:off x="6477000" y="4152764"/>
            <a:ext cx="1654645" cy="369332"/>
          </a:xfrm>
          <a:prstGeom prst="rect">
            <a:avLst/>
          </a:prstGeom>
          <a:noFill/>
        </p:spPr>
        <p:txBody>
          <a:bodyPr wrap="none" rtlCol="0">
            <a:spAutoFit/>
          </a:bodyPr>
          <a:lstStyle/>
          <a:p>
            <a:r>
              <a:rPr lang="en-US" dirty="0" smtClean="0"/>
              <a:t>Sound Detector</a:t>
            </a:r>
            <a:endParaRPr lang="en-US" dirty="0"/>
          </a:p>
        </p:txBody>
      </p:sp>
      <p:sp>
        <p:nvSpPr>
          <p:cNvPr id="17" name="TextBox 16"/>
          <p:cNvSpPr txBox="1"/>
          <p:nvPr/>
        </p:nvSpPr>
        <p:spPr>
          <a:xfrm>
            <a:off x="228600" y="5733143"/>
            <a:ext cx="2686966" cy="646331"/>
          </a:xfrm>
          <a:prstGeom prst="rect">
            <a:avLst/>
          </a:prstGeom>
          <a:noFill/>
        </p:spPr>
        <p:txBody>
          <a:bodyPr wrap="none" rtlCol="0">
            <a:spAutoFit/>
          </a:bodyPr>
          <a:lstStyle/>
          <a:p>
            <a:pPr algn="ctr"/>
            <a:r>
              <a:rPr lang="en-US" dirty="0" smtClean="0"/>
              <a:t>Accelerometer, Gyroscope</a:t>
            </a:r>
          </a:p>
          <a:p>
            <a:pPr algn="ctr"/>
            <a:r>
              <a:rPr lang="en-US" dirty="0" smtClean="0"/>
              <a:t>Temperature </a:t>
            </a:r>
            <a:r>
              <a:rPr lang="mr-IN" dirty="0" smtClean="0"/>
              <a:t>–</a:t>
            </a:r>
            <a:r>
              <a:rPr lang="en-US" dirty="0" smtClean="0"/>
              <a:t> MPU6050</a:t>
            </a:r>
            <a:endParaRPr lang="en-US" dirty="0"/>
          </a:p>
        </p:txBody>
      </p:sp>
      <p:pic>
        <p:nvPicPr>
          <p:cNvPr id="18" name="Picture 17"/>
          <p:cNvPicPr>
            <a:picLocks noChangeAspect="1"/>
          </p:cNvPicPr>
          <p:nvPr/>
        </p:nvPicPr>
        <p:blipFill>
          <a:blip r:embed="rId8"/>
          <a:stretch>
            <a:fillRect/>
          </a:stretch>
        </p:blipFill>
        <p:spPr>
          <a:xfrm>
            <a:off x="4020457" y="4674827"/>
            <a:ext cx="1110012" cy="1110012"/>
          </a:xfrm>
          <a:prstGeom prst="rect">
            <a:avLst/>
          </a:prstGeom>
        </p:spPr>
      </p:pic>
      <p:sp>
        <p:nvSpPr>
          <p:cNvPr id="19" name="TextBox 18"/>
          <p:cNvSpPr txBox="1"/>
          <p:nvPr/>
        </p:nvSpPr>
        <p:spPr>
          <a:xfrm>
            <a:off x="4191000" y="5894701"/>
            <a:ext cx="1064376" cy="369332"/>
          </a:xfrm>
          <a:prstGeom prst="rect">
            <a:avLst/>
          </a:prstGeom>
          <a:noFill/>
        </p:spPr>
        <p:txBody>
          <a:bodyPr wrap="none" rtlCol="0">
            <a:spAutoFit/>
          </a:bodyPr>
          <a:lstStyle/>
          <a:p>
            <a:r>
              <a:rPr lang="en-US" dirty="0" smtClean="0"/>
              <a:t>Photocell</a:t>
            </a:r>
            <a:endParaRPr lang="en-US" dirty="0"/>
          </a:p>
        </p:txBody>
      </p:sp>
      <p:sp>
        <p:nvSpPr>
          <p:cNvPr id="21" name="TextBox 20"/>
          <p:cNvSpPr txBox="1"/>
          <p:nvPr/>
        </p:nvSpPr>
        <p:spPr>
          <a:xfrm>
            <a:off x="6710071" y="5784839"/>
            <a:ext cx="1333418" cy="646331"/>
          </a:xfrm>
          <a:prstGeom prst="rect">
            <a:avLst/>
          </a:prstGeom>
          <a:noFill/>
        </p:spPr>
        <p:txBody>
          <a:bodyPr wrap="none" rtlCol="0">
            <a:spAutoFit/>
          </a:bodyPr>
          <a:lstStyle/>
          <a:p>
            <a:pPr algn="ctr"/>
            <a:r>
              <a:rPr lang="en-US" dirty="0" smtClean="0"/>
              <a:t>Reed Switch</a:t>
            </a:r>
          </a:p>
          <a:p>
            <a:pPr algn="ctr"/>
            <a:r>
              <a:rPr lang="en-US" dirty="0" smtClean="0"/>
              <a:t>TMP36</a:t>
            </a:r>
            <a:endParaRPr lang="en-US" dirty="0"/>
          </a:p>
        </p:txBody>
      </p:sp>
      <p:pic>
        <p:nvPicPr>
          <p:cNvPr id="23" name="Picture 22"/>
          <p:cNvPicPr>
            <a:picLocks noChangeAspect="1"/>
          </p:cNvPicPr>
          <p:nvPr/>
        </p:nvPicPr>
        <p:blipFill>
          <a:blip r:embed="rId9"/>
          <a:stretch>
            <a:fillRect/>
          </a:stretch>
        </p:blipFill>
        <p:spPr>
          <a:xfrm>
            <a:off x="1123043" y="4689010"/>
            <a:ext cx="813435" cy="1066800"/>
          </a:xfrm>
          <a:prstGeom prst="rect">
            <a:avLst/>
          </a:prstGeom>
        </p:spPr>
      </p:pic>
      <p:pic>
        <p:nvPicPr>
          <p:cNvPr id="24" name="Picture 23"/>
          <p:cNvPicPr>
            <a:picLocks noChangeAspect="1"/>
          </p:cNvPicPr>
          <p:nvPr/>
        </p:nvPicPr>
        <p:blipFill>
          <a:blip r:embed="rId10"/>
          <a:stretch>
            <a:fillRect/>
          </a:stretch>
        </p:blipFill>
        <p:spPr>
          <a:xfrm>
            <a:off x="6618972" y="1007488"/>
            <a:ext cx="1219200" cy="1219200"/>
          </a:xfrm>
          <a:prstGeom prst="rect">
            <a:avLst/>
          </a:prstGeom>
        </p:spPr>
      </p:pic>
    </p:spTree>
    <p:extLst>
      <p:ext uri="{BB962C8B-B14F-4D97-AF65-F5344CB8AC3E}">
        <p14:creationId xmlns:p14="http://schemas.microsoft.com/office/powerpoint/2010/main" val="14928257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Actuators/Displays</a:t>
            </a:r>
            <a:endParaRPr lang="en-US" dirty="0"/>
          </a:p>
        </p:txBody>
      </p:sp>
      <p:pic>
        <p:nvPicPr>
          <p:cNvPr id="4" name="Picture 3"/>
          <p:cNvPicPr>
            <a:picLocks noChangeAspect="1"/>
          </p:cNvPicPr>
          <p:nvPr/>
        </p:nvPicPr>
        <p:blipFill>
          <a:blip r:embed="rId2"/>
          <a:stretch>
            <a:fillRect/>
          </a:stretch>
        </p:blipFill>
        <p:spPr>
          <a:xfrm>
            <a:off x="1066800" y="1219200"/>
            <a:ext cx="1676400" cy="1676400"/>
          </a:xfrm>
          <a:prstGeom prst="rect">
            <a:avLst/>
          </a:prstGeom>
        </p:spPr>
      </p:pic>
      <p:sp>
        <p:nvSpPr>
          <p:cNvPr id="5" name="TextBox 4"/>
          <p:cNvSpPr txBox="1"/>
          <p:nvPr/>
        </p:nvSpPr>
        <p:spPr>
          <a:xfrm>
            <a:off x="1058910" y="2782669"/>
            <a:ext cx="1613167" cy="646331"/>
          </a:xfrm>
          <a:prstGeom prst="rect">
            <a:avLst/>
          </a:prstGeom>
          <a:noFill/>
        </p:spPr>
        <p:txBody>
          <a:bodyPr wrap="none" rtlCol="0">
            <a:spAutoFit/>
          </a:bodyPr>
          <a:lstStyle/>
          <a:p>
            <a:pPr algn="ctr"/>
            <a:r>
              <a:rPr lang="en-US" dirty="0" smtClean="0"/>
              <a:t>Gear motor</a:t>
            </a:r>
          </a:p>
          <a:p>
            <a:pPr algn="ctr"/>
            <a:r>
              <a:rPr lang="en-US" dirty="0"/>
              <a:t>w</a:t>
            </a:r>
            <a:r>
              <a:rPr lang="en-US" dirty="0" smtClean="0"/>
              <a:t>ith Wheel </a:t>
            </a:r>
            <a:r>
              <a:rPr lang="en-US" dirty="0"/>
              <a:t>S</a:t>
            </a:r>
            <a:r>
              <a:rPr lang="en-US" dirty="0" smtClean="0"/>
              <a:t>et</a:t>
            </a:r>
            <a:endParaRPr lang="en-US" dirty="0"/>
          </a:p>
        </p:txBody>
      </p:sp>
      <p:pic>
        <p:nvPicPr>
          <p:cNvPr id="6" name="Picture 5"/>
          <p:cNvPicPr>
            <a:picLocks noChangeAspect="1"/>
          </p:cNvPicPr>
          <p:nvPr/>
        </p:nvPicPr>
        <p:blipFill>
          <a:blip r:embed="rId3"/>
          <a:stretch>
            <a:fillRect/>
          </a:stretch>
        </p:blipFill>
        <p:spPr>
          <a:xfrm>
            <a:off x="3962400" y="1417638"/>
            <a:ext cx="1600200" cy="1600200"/>
          </a:xfrm>
          <a:prstGeom prst="rect">
            <a:avLst/>
          </a:prstGeom>
        </p:spPr>
      </p:pic>
      <p:sp>
        <p:nvSpPr>
          <p:cNvPr id="7" name="TextBox 6"/>
          <p:cNvSpPr txBox="1"/>
          <p:nvPr/>
        </p:nvSpPr>
        <p:spPr>
          <a:xfrm>
            <a:off x="4260261" y="2907268"/>
            <a:ext cx="997539" cy="369332"/>
          </a:xfrm>
          <a:prstGeom prst="rect">
            <a:avLst/>
          </a:prstGeom>
          <a:noFill/>
        </p:spPr>
        <p:txBody>
          <a:bodyPr wrap="none" rtlCol="0">
            <a:spAutoFit/>
          </a:bodyPr>
          <a:lstStyle/>
          <a:p>
            <a:pPr algn="ctr"/>
            <a:r>
              <a:rPr lang="en-US" dirty="0" smtClean="0"/>
              <a:t>Solenoid</a:t>
            </a:r>
            <a:endParaRPr lang="en-US" dirty="0"/>
          </a:p>
        </p:txBody>
      </p:sp>
      <p:pic>
        <p:nvPicPr>
          <p:cNvPr id="8" name="Picture 7"/>
          <p:cNvPicPr>
            <a:picLocks noChangeAspect="1"/>
          </p:cNvPicPr>
          <p:nvPr/>
        </p:nvPicPr>
        <p:blipFill>
          <a:blip r:embed="rId4"/>
          <a:stretch>
            <a:fillRect/>
          </a:stretch>
        </p:blipFill>
        <p:spPr>
          <a:xfrm>
            <a:off x="7086600" y="1609507"/>
            <a:ext cx="1173162" cy="1173162"/>
          </a:xfrm>
          <a:prstGeom prst="rect">
            <a:avLst/>
          </a:prstGeom>
        </p:spPr>
      </p:pic>
      <p:sp>
        <p:nvSpPr>
          <p:cNvPr id="9" name="TextBox 8"/>
          <p:cNvSpPr txBox="1"/>
          <p:nvPr/>
        </p:nvSpPr>
        <p:spPr>
          <a:xfrm>
            <a:off x="7010400" y="2907268"/>
            <a:ext cx="1339053" cy="369332"/>
          </a:xfrm>
          <a:prstGeom prst="rect">
            <a:avLst/>
          </a:prstGeom>
          <a:noFill/>
        </p:spPr>
        <p:txBody>
          <a:bodyPr wrap="none" rtlCol="0">
            <a:spAutoFit/>
          </a:bodyPr>
          <a:lstStyle/>
          <a:p>
            <a:r>
              <a:rPr lang="en-US" dirty="0" smtClean="0"/>
              <a:t>Water Valve</a:t>
            </a:r>
            <a:endParaRPr lang="en-US" dirty="0"/>
          </a:p>
        </p:txBody>
      </p:sp>
      <p:pic>
        <p:nvPicPr>
          <p:cNvPr id="10" name="Picture 9"/>
          <p:cNvPicPr>
            <a:picLocks noChangeAspect="1"/>
          </p:cNvPicPr>
          <p:nvPr/>
        </p:nvPicPr>
        <p:blipFill>
          <a:blip r:embed="rId5"/>
          <a:stretch>
            <a:fillRect/>
          </a:stretch>
        </p:blipFill>
        <p:spPr>
          <a:xfrm>
            <a:off x="1035957" y="3825546"/>
            <a:ext cx="2020433" cy="1591091"/>
          </a:xfrm>
          <a:prstGeom prst="rect">
            <a:avLst/>
          </a:prstGeom>
        </p:spPr>
      </p:pic>
      <p:sp>
        <p:nvSpPr>
          <p:cNvPr id="11" name="TextBox 10"/>
          <p:cNvSpPr txBox="1"/>
          <p:nvPr/>
        </p:nvSpPr>
        <p:spPr>
          <a:xfrm>
            <a:off x="1589314" y="5486400"/>
            <a:ext cx="692880" cy="369332"/>
          </a:xfrm>
          <a:prstGeom prst="rect">
            <a:avLst/>
          </a:prstGeom>
          <a:noFill/>
        </p:spPr>
        <p:txBody>
          <a:bodyPr wrap="none" rtlCol="0">
            <a:spAutoFit/>
          </a:bodyPr>
          <a:lstStyle/>
          <a:p>
            <a:r>
              <a:rPr lang="en-US" dirty="0" smtClean="0"/>
              <a:t>Relay</a:t>
            </a:r>
            <a:endParaRPr lang="en-US" dirty="0"/>
          </a:p>
        </p:txBody>
      </p:sp>
      <p:pic>
        <p:nvPicPr>
          <p:cNvPr id="12" name="Picture 11"/>
          <p:cNvPicPr>
            <a:picLocks noChangeAspect="1"/>
          </p:cNvPicPr>
          <p:nvPr/>
        </p:nvPicPr>
        <p:blipFill>
          <a:blip r:embed="rId6"/>
          <a:stretch>
            <a:fillRect/>
          </a:stretch>
        </p:blipFill>
        <p:spPr>
          <a:xfrm>
            <a:off x="3915229" y="3581400"/>
            <a:ext cx="1905000" cy="1905000"/>
          </a:xfrm>
          <a:prstGeom prst="rect">
            <a:avLst/>
          </a:prstGeom>
        </p:spPr>
      </p:pic>
      <p:sp>
        <p:nvSpPr>
          <p:cNvPr id="13" name="TextBox 12"/>
          <p:cNvSpPr txBox="1"/>
          <p:nvPr/>
        </p:nvSpPr>
        <p:spPr>
          <a:xfrm>
            <a:off x="3581400" y="5486400"/>
            <a:ext cx="2723935" cy="369332"/>
          </a:xfrm>
          <a:prstGeom prst="rect">
            <a:avLst/>
          </a:prstGeom>
          <a:noFill/>
        </p:spPr>
        <p:txBody>
          <a:bodyPr wrap="none" rtlCol="0">
            <a:spAutoFit/>
          </a:bodyPr>
          <a:lstStyle/>
          <a:p>
            <a:r>
              <a:rPr lang="en-US" dirty="0" smtClean="0"/>
              <a:t>Liquid Crystal Display (LCD)</a:t>
            </a:r>
            <a:endParaRPr lang="en-US" dirty="0"/>
          </a:p>
        </p:txBody>
      </p:sp>
      <p:pic>
        <p:nvPicPr>
          <p:cNvPr id="14" name="Picture 13"/>
          <p:cNvPicPr>
            <a:picLocks noChangeAspect="1"/>
          </p:cNvPicPr>
          <p:nvPr/>
        </p:nvPicPr>
        <p:blipFill>
          <a:blip r:embed="rId7"/>
          <a:stretch>
            <a:fillRect/>
          </a:stretch>
        </p:blipFill>
        <p:spPr>
          <a:xfrm>
            <a:off x="6858000" y="3720972"/>
            <a:ext cx="1695665" cy="1695665"/>
          </a:xfrm>
          <a:prstGeom prst="rect">
            <a:avLst/>
          </a:prstGeom>
        </p:spPr>
      </p:pic>
      <p:sp>
        <p:nvSpPr>
          <p:cNvPr id="15" name="TextBox 14"/>
          <p:cNvSpPr txBox="1"/>
          <p:nvPr/>
        </p:nvSpPr>
        <p:spPr>
          <a:xfrm>
            <a:off x="6907667" y="5486400"/>
            <a:ext cx="1908019" cy="369332"/>
          </a:xfrm>
          <a:prstGeom prst="rect">
            <a:avLst/>
          </a:prstGeom>
          <a:noFill/>
        </p:spPr>
        <p:txBody>
          <a:bodyPr wrap="none" rtlCol="0">
            <a:spAutoFit/>
          </a:bodyPr>
          <a:lstStyle/>
          <a:p>
            <a:r>
              <a:rPr lang="en-US" dirty="0" smtClean="0"/>
              <a:t>7 Segment Display</a:t>
            </a:r>
            <a:endParaRPr lang="en-US" dirty="0"/>
          </a:p>
        </p:txBody>
      </p:sp>
    </p:spTree>
    <p:extLst>
      <p:ext uri="{BB962C8B-B14F-4D97-AF65-F5344CB8AC3E}">
        <p14:creationId xmlns:p14="http://schemas.microsoft.com/office/powerpoint/2010/main" val="10613690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Inter-Integrated Circuit (I2C)</a:t>
            </a:r>
            <a:endParaRPr lang="en-US" dirty="0"/>
          </a:p>
        </p:txBody>
      </p:sp>
      <p:sp>
        <p:nvSpPr>
          <p:cNvPr id="3" name="Content Placeholder 2"/>
          <p:cNvSpPr>
            <a:spLocks noGrp="1"/>
          </p:cNvSpPr>
          <p:nvPr>
            <p:ph idx="1"/>
          </p:nvPr>
        </p:nvSpPr>
        <p:spPr>
          <a:xfrm>
            <a:off x="533400" y="1412195"/>
            <a:ext cx="8153400" cy="3124199"/>
          </a:xfrm>
        </p:spPr>
        <p:txBody>
          <a:bodyPr>
            <a:normAutofit fontScale="55000" lnSpcReduction="20000"/>
          </a:bodyPr>
          <a:lstStyle/>
          <a:p>
            <a:r>
              <a:rPr lang="en-US" dirty="0" smtClean="0"/>
              <a:t>Master/slave, packet switched, half-duplex, serial bus.</a:t>
            </a:r>
          </a:p>
          <a:p>
            <a:r>
              <a:rPr lang="en-US" dirty="0" smtClean="0"/>
              <a:t>3-wire interface:</a:t>
            </a:r>
          </a:p>
          <a:p>
            <a:pPr lvl="1"/>
            <a:r>
              <a:rPr lang="en-US" dirty="0" smtClean="0"/>
              <a:t>Shared Clock Signal (SCL)</a:t>
            </a:r>
          </a:p>
          <a:p>
            <a:pPr lvl="1"/>
            <a:r>
              <a:rPr lang="en-US" dirty="0" smtClean="0"/>
              <a:t>Shared Data Line (SDA)</a:t>
            </a:r>
          </a:p>
          <a:p>
            <a:pPr lvl="1"/>
            <a:r>
              <a:rPr lang="en-US" dirty="0" smtClean="0"/>
              <a:t>Ground (GND)</a:t>
            </a:r>
          </a:p>
          <a:p>
            <a:r>
              <a:rPr lang="en-US" dirty="0" smtClean="0"/>
              <a:t>Master synchronizes slaves by triggering SCL.</a:t>
            </a:r>
          </a:p>
          <a:p>
            <a:r>
              <a:rPr lang="en-US" dirty="0" smtClean="0"/>
              <a:t>Every slave has a unique address.</a:t>
            </a:r>
            <a:endParaRPr lang="en-US" dirty="0"/>
          </a:p>
          <a:p>
            <a:r>
              <a:rPr lang="en-US" dirty="0" smtClean="0"/>
              <a:t>Master: node that generates the clock and initiates communication with slaves</a:t>
            </a:r>
          </a:p>
          <a:p>
            <a:r>
              <a:rPr lang="en-US" dirty="0" smtClean="0"/>
              <a:t>Slave: node that receives the clock and responds when addressed by the master.</a:t>
            </a:r>
          </a:p>
          <a:p>
            <a:r>
              <a:rPr lang="en-US" dirty="0" smtClean="0"/>
              <a:t>Transmission speed 100 kb/s.</a:t>
            </a:r>
          </a:p>
          <a:p>
            <a:endParaRPr lang="en-US" dirty="0"/>
          </a:p>
        </p:txBody>
      </p:sp>
      <p:pic>
        <p:nvPicPr>
          <p:cNvPr id="4" name="Picture 3"/>
          <p:cNvPicPr>
            <a:picLocks noChangeAspect="1"/>
          </p:cNvPicPr>
          <p:nvPr/>
        </p:nvPicPr>
        <p:blipFill>
          <a:blip r:embed="rId2"/>
          <a:stretch>
            <a:fillRect/>
          </a:stretch>
        </p:blipFill>
        <p:spPr>
          <a:xfrm>
            <a:off x="1397000" y="4178300"/>
            <a:ext cx="6350000" cy="2451100"/>
          </a:xfrm>
          <a:prstGeom prst="rect">
            <a:avLst/>
          </a:prstGeom>
        </p:spPr>
      </p:pic>
    </p:spTree>
    <p:extLst>
      <p:ext uri="{BB962C8B-B14F-4D97-AF65-F5344CB8AC3E}">
        <p14:creationId xmlns:p14="http://schemas.microsoft.com/office/powerpoint/2010/main" val="11588765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 Peripheral Interface (SPI)</a:t>
            </a:r>
            <a:endParaRPr lang="en-US" dirty="0"/>
          </a:p>
        </p:txBody>
      </p:sp>
      <p:sp>
        <p:nvSpPr>
          <p:cNvPr id="3" name="Content Placeholder 2"/>
          <p:cNvSpPr>
            <a:spLocks noGrp="1"/>
          </p:cNvSpPr>
          <p:nvPr>
            <p:ph idx="1"/>
          </p:nvPr>
        </p:nvSpPr>
        <p:spPr>
          <a:xfrm>
            <a:off x="457200" y="1524000"/>
            <a:ext cx="8305800" cy="2895600"/>
          </a:xfrm>
        </p:spPr>
        <p:txBody>
          <a:bodyPr>
            <a:normAutofit fontScale="70000" lnSpcReduction="20000"/>
          </a:bodyPr>
          <a:lstStyle/>
          <a:p>
            <a:r>
              <a:rPr lang="en-US" dirty="0" smtClean="0"/>
              <a:t>Master/Slave, high-bandwidth, full-duplex, serial connection.</a:t>
            </a:r>
          </a:p>
          <a:p>
            <a:r>
              <a:rPr lang="en-US" dirty="0" smtClean="0"/>
              <a:t>4-wire interface:</a:t>
            </a:r>
          </a:p>
          <a:p>
            <a:pPr lvl="1"/>
            <a:r>
              <a:rPr lang="en-US" dirty="0" smtClean="0"/>
              <a:t>Serial Clock (CLK): Output from master.</a:t>
            </a:r>
          </a:p>
          <a:p>
            <a:pPr lvl="1"/>
            <a:r>
              <a:rPr lang="en-US" dirty="0" smtClean="0"/>
              <a:t>Master Out Slave In (MOSI)</a:t>
            </a:r>
          </a:p>
          <a:p>
            <a:pPr lvl="1"/>
            <a:r>
              <a:rPr lang="en-US" dirty="0" smtClean="0"/>
              <a:t>Master In Slave Out (MISO)</a:t>
            </a:r>
          </a:p>
          <a:p>
            <a:pPr lvl="1"/>
            <a:r>
              <a:rPr lang="en-US" dirty="0" smtClean="0"/>
              <a:t>Ground (GND)</a:t>
            </a:r>
          </a:p>
          <a:p>
            <a:r>
              <a:rPr lang="en-US" dirty="0" smtClean="0"/>
              <a:t>Slaves are selected via a dedicated Chip Select (CS) wire.</a:t>
            </a:r>
          </a:p>
          <a:p>
            <a:r>
              <a:rPr lang="en-US" dirty="0" smtClean="0"/>
              <a:t>Clock speed: 16MHz </a:t>
            </a:r>
            <a:r>
              <a:rPr lang="mr-IN" dirty="0" smtClean="0"/>
              <a:t>–</a:t>
            </a:r>
            <a:r>
              <a:rPr lang="en-US" dirty="0" smtClean="0"/>
              <a:t> 25MHz</a:t>
            </a:r>
          </a:p>
          <a:p>
            <a:endParaRPr lang="en-US" dirty="0"/>
          </a:p>
        </p:txBody>
      </p:sp>
      <p:pic>
        <p:nvPicPr>
          <p:cNvPr id="6" name="Picture 5" descr="spi-connection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4359722"/>
            <a:ext cx="4876800" cy="2233517"/>
          </a:xfrm>
          <a:prstGeom prst="rect">
            <a:avLst/>
          </a:prstGeom>
        </p:spPr>
      </p:pic>
    </p:spTree>
    <p:extLst>
      <p:ext uri="{BB962C8B-B14F-4D97-AF65-F5344CB8AC3E}">
        <p14:creationId xmlns:p14="http://schemas.microsoft.com/office/powerpoint/2010/main" val="27626167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Universal Asynchronous</a:t>
            </a:r>
            <a:br>
              <a:rPr lang="en-US" dirty="0" smtClean="0"/>
            </a:br>
            <a:r>
              <a:rPr lang="en-US" dirty="0" smtClean="0"/>
              <a:t>Receiver Transmitter (UART)</a:t>
            </a:r>
            <a:endParaRPr lang="en-US" dirty="0"/>
          </a:p>
        </p:txBody>
      </p:sp>
      <p:sp>
        <p:nvSpPr>
          <p:cNvPr id="3" name="Content Placeholder 2"/>
          <p:cNvSpPr>
            <a:spLocks noGrp="1"/>
          </p:cNvSpPr>
          <p:nvPr>
            <p:ph idx="1"/>
          </p:nvPr>
        </p:nvSpPr>
        <p:spPr>
          <a:xfrm>
            <a:off x="914400" y="1828799"/>
            <a:ext cx="7543800" cy="2895601"/>
          </a:xfrm>
        </p:spPr>
        <p:txBody>
          <a:bodyPr>
            <a:normAutofit fontScale="55000" lnSpcReduction="20000"/>
          </a:bodyPr>
          <a:lstStyle/>
          <a:p>
            <a:r>
              <a:rPr lang="en-US" dirty="0" smtClean="0"/>
              <a:t>Point-to-point, full-duplex connection between two devices.</a:t>
            </a:r>
          </a:p>
          <a:p>
            <a:r>
              <a:rPr lang="en-US" dirty="0" smtClean="0"/>
              <a:t>Universal: both data transfer speed and data byte format are configurable.</a:t>
            </a:r>
          </a:p>
          <a:p>
            <a:r>
              <a:rPr lang="en-US" dirty="0" smtClean="0"/>
              <a:t>Asynchronous: no clock signal present to synchronize data transfer.</a:t>
            </a:r>
          </a:p>
          <a:p>
            <a:r>
              <a:rPr lang="en-US" dirty="0" smtClean="0"/>
              <a:t>3-wire interface:</a:t>
            </a:r>
          </a:p>
          <a:p>
            <a:pPr lvl="1"/>
            <a:r>
              <a:rPr lang="en-US" dirty="0" smtClean="0"/>
              <a:t>Receive (RX)</a:t>
            </a:r>
          </a:p>
          <a:p>
            <a:pPr lvl="1"/>
            <a:r>
              <a:rPr lang="en-US" dirty="0" smtClean="0"/>
              <a:t>Transmit (TX)</a:t>
            </a:r>
          </a:p>
          <a:p>
            <a:pPr lvl="1"/>
            <a:r>
              <a:rPr lang="en-US" dirty="0" smtClean="0"/>
              <a:t>Ground (GND)</a:t>
            </a:r>
          </a:p>
          <a:p>
            <a:r>
              <a:rPr lang="en-US" dirty="0" smtClean="0"/>
              <a:t>Two additional wires for hardware flow control:</a:t>
            </a:r>
          </a:p>
          <a:p>
            <a:pPr lvl="1"/>
            <a:r>
              <a:rPr lang="en-US" dirty="0" smtClean="0"/>
              <a:t>Request To Send (RTS)</a:t>
            </a:r>
          </a:p>
          <a:p>
            <a:pPr lvl="1"/>
            <a:r>
              <a:rPr lang="en-US" dirty="0" smtClean="0"/>
              <a:t>Clear To Send (CTS)</a:t>
            </a:r>
          </a:p>
          <a:p>
            <a:r>
              <a:rPr lang="en-US" dirty="0" smtClean="0"/>
              <a:t>Faster than I2C.</a:t>
            </a:r>
          </a:p>
          <a:p>
            <a:endParaRPr lang="en-US" dirty="0"/>
          </a:p>
        </p:txBody>
      </p:sp>
      <p:pic>
        <p:nvPicPr>
          <p:cNvPr id="4" name="Picture 3" descr="uart-connection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5105400"/>
            <a:ext cx="7543800" cy="1308714"/>
          </a:xfrm>
          <a:prstGeom prst="rect">
            <a:avLst/>
          </a:prstGeom>
        </p:spPr>
      </p:pic>
    </p:spTree>
    <p:extLst>
      <p:ext uri="{BB962C8B-B14F-4D97-AF65-F5344CB8AC3E}">
        <p14:creationId xmlns:p14="http://schemas.microsoft.com/office/powerpoint/2010/main" val="3442047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Peripheral I/O</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67321793"/>
              </p:ext>
            </p:extLst>
          </p:nvPr>
        </p:nvGraphicFramePr>
        <p:xfrm>
          <a:off x="876300" y="2819400"/>
          <a:ext cx="7391400" cy="1483360"/>
        </p:xfrm>
        <a:graphic>
          <a:graphicData uri="http://schemas.openxmlformats.org/drawingml/2006/table">
            <a:tbl>
              <a:tblPr firstRow="1" bandRow="1">
                <a:tableStyleId>{5C22544A-7EE6-4342-B048-85BDC9FD1C3A}</a:tableStyleId>
              </a:tblPr>
              <a:tblGrid>
                <a:gridCol w="1143000"/>
                <a:gridCol w="1600200"/>
                <a:gridCol w="1143000"/>
                <a:gridCol w="1752600"/>
                <a:gridCol w="1752600"/>
              </a:tblGrid>
              <a:tr h="370840">
                <a:tc>
                  <a:txBody>
                    <a:bodyPr/>
                    <a:lstStyle/>
                    <a:p>
                      <a:pPr algn="ctr"/>
                      <a:r>
                        <a:rPr lang="en-US" dirty="0" smtClean="0"/>
                        <a:t>Protocol</a:t>
                      </a:r>
                      <a:endParaRPr lang="en-US" dirty="0"/>
                    </a:p>
                  </a:txBody>
                  <a:tcPr/>
                </a:tc>
                <a:tc>
                  <a:txBody>
                    <a:bodyPr/>
                    <a:lstStyle/>
                    <a:p>
                      <a:pPr algn="ctr"/>
                      <a:r>
                        <a:rPr lang="en-US" dirty="0" smtClean="0"/>
                        <a:t>Transfer Type</a:t>
                      </a:r>
                      <a:endParaRPr lang="en-US" dirty="0"/>
                    </a:p>
                  </a:txBody>
                  <a:tcPr/>
                </a:tc>
                <a:tc>
                  <a:txBody>
                    <a:bodyPr/>
                    <a:lstStyle/>
                    <a:p>
                      <a:pPr algn="ctr"/>
                      <a:r>
                        <a:rPr lang="en-US" dirty="0" smtClean="0"/>
                        <a:t># of Wires</a:t>
                      </a:r>
                      <a:endParaRPr lang="en-US" dirty="0"/>
                    </a:p>
                  </a:txBody>
                  <a:tcPr/>
                </a:tc>
                <a:tc>
                  <a:txBody>
                    <a:bodyPr/>
                    <a:lstStyle/>
                    <a:p>
                      <a:pPr algn="ctr"/>
                      <a:r>
                        <a:rPr lang="en-US" dirty="0" smtClean="0"/>
                        <a:t># of Peripherals</a:t>
                      </a:r>
                      <a:endParaRPr lang="en-US" dirty="0"/>
                    </a:p>
                  </a:txBody>
                  <a:tcPr/>
                </a:tc>
                <a:tc>
                  <a:txBody>
                    <a:bodyPr/>
                    <a:lstStyle/>
                    <a:p>
                      <a:pPr algn="ctr"/>
                      <a:r>
                        <a:rPr lang="en-US" dirty="0" smtClean="0"/>
                        <a:t>Transfer Speed</a:t>
                      </a:r>
                      <a:endParaRPr lang="en-US" dirty="0"/>
                    </a:p>
                  </a:txBody>
                  <a:tcPr/>
                </a:tc>
              </a:tr>
              <a:tr h="370840">
                <a:tc>
                  <a:txBody>
                    <a:bodyPr/>
                    <a:lstStyle/>
                    <a:p>
                      <a:r>
                        <a:rPr lang="en-US" dirty="0" smtClean="0"/>
                        <a:t>I2C</a:t>
                      </a:r>
                      <a:endParaRPr lang="en-US" dirty="0"/>
                    </a:p>
                  </a:txBody>
                  <a:tcPr/>
                </a:tc>
                <a:tc>
                  <a:txBody>
                    <a:bodyPr/>
                    <a:lstStyle/>
                    <a:p>
                      <a:r>
                        <a:rPr lang="en-US" dirty="0" smtClean="0"/>
                        <a:t>Synchronous</a:t>
                      </a:r>
                      <a:endParaRPr lang="en-US" dirty="0"/>
                    </a:p>
                  </a:txBody>
                  <a:tcPr/>
                </a:tc>
                <a:tc>
                  <a:txBody>
                    <a:bodyPr/>
                    <a:lstStyle/>
                    <a:p>
                      <a:r>
                        <a:rPr lang="en-US" dirty="0" smtClean="0"/>
                        <a:t>2</a:t>
                      </a:r>
                      <a:endParaRPr lang="en-US" dirty="0"/>
                    </a:p>
                  </a:txBody>
                  <a:tcPr/>
                </a:tc>
                <a:tc>
                  <a:txBody>
                    <a:bodyPr/>
                    <a:lstStyle/>
                    <a:p>
                      <a:r>
                        <a:rPr lang="en-US" dirty="0" smtClean="0"/>
                        <a:t>Up to 127</a:t>
                      </a:r>
                      <a:endParaRPr lang="en-US" dirty="0"/>
                    </a:p>
                  </a:txBody>
                  <a:tcPr/>
                </a:tc>
                <a:tc>
                  <a:txBody>
                    <a:bodyPr/>
                    <a:lstStyle/>
                    <a:p>
                      <a:r>
                        <a:rPr lang="en-US" dirty="0" smtClean="0"/>
                        <a:t>Low</a:t>
                      </a:r>
                      <a:endParaRPr lang="en-US" dirty="0"/>
                    </a:p>
                  </a:txBody>
                  <a:tcPr/>
                </a:tc>
              </a:tr>
              <a:tr h="370840">
                <a:tc>
                  <a:txBody>
                    <a:bodyPr/>
                    <a:lstStyle/>
                    <a:p>
                      <a:r>
                        <a:rPr lang="en-US" dirty="0" smtClean="0"/>
                        <a:t>SPI</a:t>
                      </a:r>
                      <a:endParaRPr lang="en-US" dirty="0"/>
                    </a:p>
                  </a:txBody>
                  <a:tcPr/>
                </a:tc>
                <a:tc>
                  <a:txBody>
                    <a:bodyPr/>
                    <a:lstStyle/>
                    <a:p>
                      <a:r>
                        <a:rPr lang="en-US" dirty="0" smtClean="0"/>
                        <a:t>Synchronous</a:t>
                      </a:r>
                      <a:endParaRPr lang="en-US" dirty="0"/>
                    </a:p>
                  </a:txBody>
                  <a:tcPr/>
                </a:tc>
                <a:tc>
                  <a:txBody>
                    <a:bodyPr/>
                    <a:lstStyle/>
                    <a:p>
                      <a:r>
                        <a:rPr lang="en-US" dirty="0" smtClean="0"/>
                        <a:t>4+</a:t>
                      </a:r>
                      <a:endParaRPr lang="en-US" dirty="0"/>
                    </a:p>
                  </a:txBody>
                  <a:tcPr/>
                </a:tc>
                <a:tc>
                  <a:txBody>
                    <a:bodyPr/>
                    <a:lstStyle/>
                    <a:p>
                      <a:r>
                        <a:rPr lang="en-US" dirty="0" smtClean="0"/>
                        <a:t>Unlimited</a:t>
                      </a:r>
                      <a:endParaRPr lang="en-US" dirty="0"/>
                    </a:p>
                  </a:txBody>
                  <a:tcPr/>
                </a:tc>
                <a:tc>
                  <a:txBody>
                    <a:bodyPr/>
                    <a:lstStyle/>
                    <a:p>
                      <a:r>
                        <a:rPr lang="en-US" dirty="0" smtClean="0"/>
                        <a:t>High</a:t>
                      </a:r>
                      <a:endParaRPr lang="en-US" dirty="0"/>
                    </a:p>
                  </a:txBody>
                  <a:tcPr/>
                </a:tc>
              </a:tr>
              <a:tr h="370840">
                <a:tc>
                  <a:txBody>
                    <a:bodyPr/>
                    <a:lstStyle/>
                    <a:p>
                      <a:r>
                        <a:rPr lang="en-US" dirty="0" smtClean="0"/>
                        <a:t>UART</a:t>
                      </a:r>
                      <a:endParaRPr lang="en-US" dirty="0"/>
                    </a:p>
                  </a:txBody>
                  <a:tcPr/>
                </a:tc>
                <a:tc>
                  <a:txBody>
                    <a:bodyPr/>
                    <a:lstStyle/>
                    <a:p>
                      <a:r>
                        <a:rPr lang="en-US" dirty="0" smtClean="0"/>
                        <a:t>Asynchronous</a:t>
                      </a:r>
                      <a:endParaRPr lang="en-US" dirty="0"/>
                    </a:p>
                  </a:txBody>
                  <a:tcPr/>
                </a:tc>
                <a:tc>
                  <a:txBody>
                    <a:bodyPr/>
                    <a:lstStyle/>
                    <a:p>
                      <a:r>
                        <a:rPr lang="en-US" dirty="0" smtClean="0"/>
                        <a:t>2 or 4</a:t>
                      </a:r>
                      <a:endParaRPr lang="en-US" dirty="0"/>
                    </a:p>
                  </a:txBody>
                  <a:tcPr/>
                </a:tc>
                <a:tc>
                  <a:txBody>
                    <a:bodyPr/>
                    <a:lstStyle/>
                    <a:p>
                      <a:r>
                        <a:rPr lang="en-US" dirty="0" smtClean="0"/>
                        <a:t>1</a:t>
                      </a:r>
                      <a:endParaRPr lang="en-US" dirty="0"/>
                    </a:p>
                  </a:txBody>
                  <a:tcPr/>
                </a:tc>
                <a:tc>
                  <a:txBody>
                    <a:bodyPr/>
                    <a:lstStyle/>
                    <a:p>
                      <a:r>
                        <a:rPr lang="en-US" dirty="0" smtClean="0"/>
                        <a:t>Medium</a:t>
                      </a:r>
                      <a:endParaRPr lang="en-US" dirty="0"/>
                    </a:p>
                  </a:txBody>
                  <a:tcPr/>
                </a:tc>
              </a:tr>
            </a:tbl>
          </a:graphicData>
        </a:graphic>
      </p:graphicFrame>
    </p:spTree>
    <p:extLst>
      <p:ext uri="{BB962C8B-B14F-4D97-AF65-F5344CB8AC3E}">
        <p14:creationId xmlns:p14="http://schemas.microsoft.com/office/powerpoint/2010/main" val="20548818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Misc</a:t>
            </a:r>
            <a:endParaRPr lang="en-US" dirty="0"/>
          </a:p>
        </p:txBody>
      </p:sp>
      <p:sp>
        <p:nvSpPr>
          <p:cNvPr id="3" name="Content Placeholder 2"/>
          <p:cNvSpPr>
            <a:spLocks noGrp="1"/>
          </p:cNvSpPr>
          <p:nvPr>
            <p:ph idx="1"/>
          </p:nvPr>
        </p:nvSpPr>
        <p:spPr/>
        <p:txBody>
          <a:bodyPr/>
          <a:lstStyle/>
          <a:p>
            <a:r>
              <a:rPr lang="en-US" dirty="0" err="1" smtClean="0"/>
              <a:t>Arduino</a:t>
            </a:r>
            <a:r>
              <a:rPr lang="en-US" dirty="0" smtClean="0"/>
              <a:t> IDE</a:t>
            </a:r>
          </a:p>
          <a:p>
            <a:r>
              <a:rPr lang="en-US" dirty="0" err="1" smtClean="0"/>
              <a:t>Fritzing</a:t>
            </a:r>
            <a:endParaRPr lang="en-US" dirty="0" smtClean="0"/>
          </a:p>
          <a:p>
            <a:r>
              <a:rPr lang="en-US" dirty="0" err="1" smtClean="0"/>
              <a:t>PlatformIO</a:t>
            </a:r>
            <a:endParaRPr lang="en-US" dirty="0" smtClean="0"/>
          </a:p>
          <a:p>
            <a:r>
              <a:rPr lang="en-US" dirty="0"/>
              <a:t>Simulator:</a:t>
            </a:r>
            <a:br>
              <a:rPr lang="en-US" dirty="0"/>
            </a:br>
            <a:r>
              <a:rPr lang="en-US" dirty="0">
                <a:hlinkClick r:id="rId2"/>
              </a:rPr>
              <a:t>http://duino4projects.com/arduino-simulator</a:t>
            </a:r>
            <a:r>
              <a:rPr lang="en-US" dirty="0" smtClean="0">
                <a:hlinkClick r:id="rId2"/>
              </a:rPr>
              <a:t>/</a:t>
            </a:r>
            <a:r>
              <a:rPr lang="en-US" dirty="0" smtClean="0"/>
              <a:t> </a:t>
            </a:r>
            <a:endParaRPr lang="en-US" dirty="0"/>
          </a:p>
        </p:txBody>
      </p:sp>
    </p:spTree>
    <p:extLst>
      <p:ext uri="{BB962C8B-B14F-4D97-AF65-F5344CB8AC3E}">
        <p14:creationId xmlns:p14="http://schemas.microsoft.com/office/powerpoint/2010/main" val="19053526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normAutofit fontScale="77500" lnSpcReduction="20000"/>
          </a:bodyPr>
          <a:lstStyle/>
          <a:p>
            <a:r>
              <a:rPr lang="en-US" dirty="0" err="1" smtClean="0"/>
              <a:t>IoT’s</a:t>
            </a:r>
            <a:r>
              <a:rPr lang="en-US" dirty="0" smtClean="0"/>
              <a:t> greatest challenge: SECURITY!!!</a:t>
            </a:r>
          </a:p>
          <a:p>
            <a:r>
              <a:rPr lang="en-US" dirty="0" smtClean="0"/>
              <a:t>Problem: </a:t>
            </a:r>
            <a:r>
              <a:rPr lang="en-US" dirty="0" err="1" smtClean="0"/>
              <a:t>IoT</a:t>
            </a:r>
            <a:r>
              <a:rPr lang="en-US" dirty="0" smtClean="0"/>
              <a:t> devices are full-fledged computers that rarely get updated.</a:t>
            </a:r>
          </a:p>
          <a:p>
            <a:r>
              <a:rPr lang="en-US" dirty="0" smtClean="0"/>
              <a:t>Popular </a:t>
            </a:r>
            <a:r>
              <a:rPr lang="en-US" dirty="0" err="1" smtClean="0"/>
              <a:t>Foscam</a:t>
            </a:r>
            <a:r>
              <a:rPr lang="en-US" dirty="0" smtClean="0"/>
              <a:t> web cam:</a:t>
            </a:r>
          </a:p>
          <a:p>
            <a:pPr lvl="1"/>
            <a:r>
              <a:rPr lang="en-US" dirty="0"/>
              <a:t>“The sheer number of vulnerabilities offers an attacker multiple alternatives in compromising the device</a:t>
            </a:r>
            <a:r>
              <a:rPr lang="en-US" dirty="0" smtClean="0"/>
              <a:t>.”</a:t>
            </a:r>
          </a:p>
          <a:p>
            <a:pPr lvl="1"/>
            <a:r>
              <a:rPr lang="en-US" dirty="0"/>
              <a:t>“The researchers went on to say that they notified </a:t>
            </a:r>
            <a:r>
              <a:rPr lang="en-US" dirty="0" err="1"/>
              <a:t>Foscam</a:t>
            </a:r>
            <a:r>
              <a:rPr lang="en-US" dirty="0"/>
              <a:t> representatives of the vulnerabilities several months ago and that, to date, the manufacturer hasn't fixed any of them</a:t>
            </a:r>
            <a:r>
              <a:rPr lang="en-US" dirty="0" smtClean="0"/>
              <a:t>.”</a:t>
            </a:r>
            <a:endParaRPr lang="en-US" dirty="0" smtClean="0"/>
          </a:p>
          <a:p>
            <a:r>
              <a:rPr lang="en-US" dirty="0" smtClean="0"/>
              <a:t>Compromised </a:t>
            </a:r>
            <a:r>
              <a:rPr lang="en-US" dirty="0" err="1" smtClean="0"/>
              <a:t>IoT</a:t>
            </a:r>
            <a:r>
              <a:rPr lang="en-US" dirty="0" smtClean="0"/>
              <a:t> </a:t>
            </a:r>
            <a:r>
              <a:rPr lang="en-US" dirty="0" smtClean="0"/>
              <a:t>devices are turned into a Botnet and used for </a:t>
            </a:r>
            <a:r>
              <a:rPr lang="en-US" dirty="0" err="1" smtClean="0"/>
              <a:t>DDoS</a:t>
            </a:r>
            <a:r>
              <a:rPr lang="en-US" dirty="0" smtClean="0"/>
              <a:t> attacks (Distributed Denial of Service).</a:t>
            </a:r>
          </a:p>
          <a:p>
            <a:r>
              <a:rPr lang="en-US" dirty="0" smtClean="0"/>
              <a:t>Vulnerable is anything that is connected to the Internet: fridges, lights, cars, medical devices, </a:t>
            </a:r>
            <a:r>
              <a:rPr lang="mr-IN" dirty="0" smtClean="0"/>
              <a:t>…</a:t>
            </a:r>
            <a:endParaRPr lang="en-US" dirty="0" smtClean="0"/>
          </a:p>
        </p:txBody>
      </p:sp>
      <p:sp>
        <p:nvSpPr>
          <p:cNvPr id="4" name="TextBox 3"/>
          <p:cNvSpPr txBox="1"/>
          <p:nvPr/>
        </p:nvSpPr>
        <p:spPr>
          <a:xfrm>
            <a:off x="685800" y="6248400"/>
            <a:ext cx="8122736" cy="461665"/>
          </a:xfrm>
          <a:prstGeom prst="rect">
            <a:avLst/>
          </a:prstGeom>
          <a:noFill/>
        </p:spPr>
        <p:txBody>
          <a:bodyPr wrap="none" rtlCol="0">
            <a:spAutoFit/>
          </a:bodyPr>
          <a:lstStyle/>
          <a:p>
            <a:r>
              <a:rPr lang="en-US" sz="1200" dirty="0">
                <a:hlinkClick r:id="rId2"/>
              </a:rPr>
              <a:t>https://arstechnica.com/information-technology/2017/06/internet-cameras-expose-private-video-feeds-and-remote-controls</a:t>
            </a:r>
            <a:r>
              <a:rPr lang="en-US" sz="1200" dirty="0" smtClean="0">
                <a:hlinkClick r:id="rId2"/>
              </a:rPr>
              <a:t>/</a:t>
            </a:r>
            <a:r>
              <a:rPr lang="en-US" sz="1200" dirty="0" smtClean="0"/>
              <a:t> </a:t>
            </a:r>
          </a:p>
          <a:p>
            <a:r>
              <a:rPr lang="en-US" sz="1200" dirty="0">
                <a:hlinkClick r:id="rId3"/>
              </a:rPr>
              <a:t>https://en.wikipedia.org/wiki/Mirai_(malware</a:t>
            </a:r>
            <a:r>
              <a:rPr lang="en-US" sz="1200" dirty="0" smtClean="0"/>
              <a:t>) </a:t>
            </a:r>
            <a:endParaRPr lang="en-US" sz="1200" dirty="0"/>
          </a:p>
        </p:txBody>
      </p:sp>
    </p:spTree>
    <p:extLst>
      <p:ext uri="{BB962C8B-B14F-4D97-AF65-F5344CB8AC3E}">
        <p14:creationId xmlns:p14="http://schemas.microsoft.com/office/powerpoint/2010/main" val="1168095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311700" y="593367"/>
            <a:ext cx="6038300" cy="763600"/>
          </a:xfrm>
          <a:prstGeom prst="rect">
            <a:avLst/>
          </a:prstGeom>
        </p:spPr>
        <p:txBody>
          <a:bodyPr lIns="91425" tIns="91425" rIns="91425" bIns="91425" anchor="t" anchorCtr="0">
            <a:noAutofit/>
          </a:bodyPr>
          <a:lstStyle/>
          <a:p>
            <a:pPr lvl="0">
              <a:spcBef>
                <a:spcPts val="0"/>
              </a:spcBef>
              <a:buNone/>
            </a:pPr>
            <a:r>
              <a:rPr lang="en" dirty="0"/>
              <a:t>Raspberry </a:t>
            </a:r>
            <a:r>
              <a:rPr lang="en" dirty="0" smtClean="0"/>
              <a:t>Pi</a:t>
            </a:r>
            <a:endParaRPr lang="en" dirty="0"/>
          </a:p>
        </p:txBody>
      </p:sp>
      <p:sp>
        <p:nvSpPr>
          <p:cNvPr id="63" name="Shape 63"/>
          <p:cNvSpPr txBox="1">
            <a:spLocks noGrp="1"/>
          </p:cNvSpPr>
          <p:nvPr>
            <p:ph type="body" idx="1"/>
          </p:nvPr>
        </p:nvSpPr>
        <p:spPr>
          <a:xfrm>
            <a:off x="311700" y="1904999"/>
            <a:ext cx="8520600" cy="4186833"/>
          </a:xfrm>
          <a:prstGeom prst="rect">
            <a:avLst/>
          </a:prstGeom>
        </p:spPr>
        <p:txBody>
          <a:bodyPr lIns="91425" tIns="91425" rIns="91425" bIns="91425" anchor="t" anchorCtr="0">
            <a:noAutofit/>
          </a:bodyPr>
          <a:lstStyle/>
          <a:p>
            <a:pPr marL="514350" lvl="0" indent="-285750" rtl="0">
              <a:spcBef>
                <a:spcPts val="0"/>
              </a:spcBef>
              <a:spcAft>
                <a:spcPts val="0"/>
              </a:spcAft>
              <a:buClr>
                <a:srgbClr val="000000"/>
              </a:buClr>
              <a:buFont typeface="Arial"/>
              <a:buChar char="•"/>
            </a:pPr>
            <a:r>
              <a:rPr lang="en" sz="2400" dirty="0">
                <a:solidFill>
                  <a:srgbClr val="000000"/>
                </a:solidFill>
              </a:rPr>
              <a:t>Credit card sized </a:t>
            </a:r>
            <a:r>
              <a:rPr lang="en" sz="2400" dirty="0" smtClean="0">
                <a:solidFill>
                  <a:srgbClr val="000000"/>
                </a:solidFill>
              </a:rPr>
              <a:t>computer</a:t>
            </a:r>
            <a:r>
              <a:rPr lang="en-US" sz="2400" dirty="0" smtClean="0">
                <a:solidFill>
                  <a:srgbClr val="000000"/>
                </a:solidFill>
              </a:rPr>
              <a:t> </a:t>
            </a:r>
            <a:r>
              <a:rPr lang="en-US" sz="2400" dirty="0" err="1" smtClean="0">
                <a:solidFill>
                  <a:srgbClr val="000000"/>
                </a:solidFill>
              </a:rPr>
              <a:t>devel</a:t>
            </a:r>
            <a:r>
              <a:rPr lang="en-US" sz="2400" dirty="0" smtClean="0">
                <a:solidFill>
                  <a:srgbClr val="000000"/>
                </a:solidFill>
              </a:rPr>
              <a:t>-</a:t>
            </a:r>
            <a:br>
              <a:rPr lang="en-US" sz="2400" dirty="0" smtClean="0">
                <a:solidFill>
                  <a:srgbClr val="000000"/>
                </a:solidFill>
              </a:rPr>
            </a:br>
            <a:r>
              <a:rPr lang="en" sz="2400" dirty="0" smtClean="0">
                <a:solidFill>
                  <a:srgbClr val="000000"/>
                </a:solidFill>
              </a:rPr>
              <a:t>oped </a:t>
            </a:r>
            <a:r>
              <a:rPr lang="en" sz="2400" dirty="0">
                <a:solidFill>
                  <a:srgbClr val="000000"/>
                </a:solidFill>
              </a:rPr>
              <a:t>by Raspberry Pi Foundation.</a:t>
            </a:r>
          </a:p>
          <a:p>
            <a:pPr marL="514350" lvl="0" indent="-285750" rtl="0">
              <a:spcBef>
                <a:spcPts val="0"/>
              </a:spcBef>
              <a:spcAft>
                <a:spcPts val="0"/>
              </a:spcAft>
              <a:buClr>
                <a:srgbClr val="000000"/>
              </a:buClr>
              <a:buFont typeface="Arial"/>
              <a:buChar char="•"/>
            </a:pPr>
            <a:r>
              <a:rPr lang="en" sz="2400" dirty="0">
                <a:solidFill>
                  <a:srgbClr val="000000"/>
                </a:solidFill>
              </a:rPr>
              <a:t>Developed to promote teaching of basic computer science.</a:t>
            </a:r>
          </a:p>
          <a:p>
            <a:pPr marL="514350" lvl="0" indent="-285750" rtl="0">
              <a:spcBef>
                <a:spcPts val="0"/>
              </a:spcBef>
              <a:spcAft>
                <a:spcPts val="0"/>
              </a:spcAft>
              <a:buClr>
                <a:srgbClr val="000000"/>
              </a:buClr>
              <a:buFont typeface="Arial"/>
              <a:buChar char="•"/>
            </a:pPr>
            <a:r>
              <a:rPr lang="en" sz="2400" dirty="0">
                <a:solidFill>
                  <a:srgbClr val="000000"/>
                </a:solidFill>
              </a:rPr>
              <a:t>Its very low cost ($25) and low powered.</a:t>
            </a:r>
          </a:p>
          <a:p>
            <a:pPr marL="514350" lvl="0" indent="-285750" rtl="0">
              <a:spcBef>
                <a:spcPts val="0"/>
              </a:spcBef>
              <a:spcAft>
                <a:spcPts val="0"/>
              </a:spcAft>
              <a:buClr>
                <a:srgbClr val="000000"/>
              </a:buClr>
              <a:buFont typeface="Arial"/>
              <a:buChar char="•"/>
            </a:pPr>
            <a:r>
              <a:rPr lang="en" sz="2400" dirty="0">
                <a:solidFill>
                  <a:srgbClr val="000000"/>
                </a:solidFill>
              </a:rPr>
              <a:t>It comes with Broadcom SoC (System-on-Chip) which includes an ARM CPU and a GPU.</a:t>
            </a:r>
          </a:p>
          <a:p>
            <a:pPr marL="514350" lvl="0" indent="-285750" rtl="0">
              <a:spcBef>
                <a:spcPts val="0"/>
              </a:spcBef>
              <a:spcAft>
                <a:spcPts val="0"/>
              </a:spcAft>
              <a:buClr>
                <a:srgbClr val="000000"/>
              </a:buClr>
              <a:buFont typeface="Arial"/>
              <a:buChar char="•"/>
            </a:pPr>
            <a:r>
              <a:rPr lang="en" sz="2400" dirty="0">
                <a:solidFill>
                  <a:srgbClr val="000000"/>
                </a:solidFill>
              </a:rPr>
              <a:t>256MB to 1GB RAM.</a:t>
            </a:r>
          </a:p>
          <a:p>
            <a:pPr marL="514350" lvl="0" indent="-285750" rtl="0">
              <a:spcBef>
                <a:spcPts val="0"/>
              </a:spcBef>
              <a:spcAft>
                <a:spcPts val="0"/>
              </a:spcAft>
              <a:buClr>
                <a:srgbClr val="000000"/>
              </a:buClr>
              <a:buFont typeface="Arial"/>
              <a:buChar char="•"/>
            </a:pPr>
            <a:r>
              <a:rPr lang="en" sz="2400" dirty="0">
                <a:solidFill>
                  <a:srgbClr val="000000"/>
                </a:solidFill>
              </a:rPr>
              <a:t>SD card to store the OS and other data</a:t>
            </a:r>
            <a:r>
              <a:rPr lang="en" sz="2400" dirty="0" smtClean="0">
                <a:solidFill>
                  <a:srgbClr val="000000"/>
                </a:solidFill>
              </a:rPr>
              <a:t>.</a:t>
            </a:r>
            <a:endParaRPr lang="en-US" sz="2400" dirty="0" smtClean="0">
              <a:solidFill>
                <a:srgbClr val="000000"/>
              </a:solidFill>
            </a:endParaRPr>
          </a:p>
          <a:p>
            <a:pPr marL="514350" lvl="0" indent="-285750" rtl="0">
              <a:spcBef>
                <a:spcPts val="0"/>
              </a:spcBef>
              <a:spcAft>
                <a:spcPts val="0"/>
              </a:spcAft>
              <a:buClr>
                <a:srgbClr val="000000"/>
              </a:buClr>
              <a:buFont typeface="Arial"/>
              <a:buChar char="•"/>
            </a:pPr>
            <a:r>
              <a:rPr lang="en-US" sz="2400" dirty="0" smtClean="0">
                <a:solidFill>
                  <a:srgbClr val="000000"/>
                </a:solidFill>
              </a:rPr>
              <a:t>Runs Linux.</a:t>
            </a:r>
            <a:endParaRPr lang="en" sz="2400" dirty="0">
              <a:solidFill>
                <a:srgbClr val="000000"/>
              </a:solidFill>
            </a:endParaRPr>
          </a:p>
          <a:p>
            <a:pPr marL="514350" lvl="0" indent="-285750" rtl="0">
              <a:spcBef>
                <a:spcPts val="0"/>
              </a:spcBef>
              <a:spcAft>
                <a:spcPts val="0"/>
              </a:spcAft>
              <a:buClr>
                <a:srgbClr val="000000"/>
              </a:buClr>
              <a:buFont typeface="Arial"/>
              <a:buChar char="•"/>
            </a:pPr>
            <a:r>
              <a:rPr lang="en-US" sz="2400" dirty="0" smtClean="0">
                <a:solidFill>
                  <a:srgbClr val="000000"/>
                </a:solidFill>
              </a:rPr>
              <a:t>Features common interfaces: GPIO, UART, I2C, and SPI</a:t>
            </a:r>
            <a:r>
              <a:rPr lang="en" sz="2400" dirty="0" smtClean="0">
                <a:solidFill>
                  <a:srgbClr val="000000"/>
                </a:solidFill>
              </a:rPr>
              <a:t>.</a:t>
            </a:r>
            <a:endParaRPr lang="en" sz="2400" dirty="0">
              <a:solidFill>
                <a:srgbClr val="000000"/>
              </a:solidFill>
            </a:endParaRPr>
          </a:p>
          <a:p>
            <a:pPr marL="514350" lvl="0" indent="-285750" rtl="0">
              <a:spcBef>
                <a:spcPts val="0"/>
              </a:spcBef>
              <a:spcAft>
                <a:spcPts val="0"/>
              </a:spcAft>
              <a:buClr>
                <a:srgbClr val="000000"/>
              </a:buClr>
              <a:buFont typeface="Arial"/>
              <a:buChar char="•"/>
            </a:pPr>
            <a:r>
              <a:rPr lang="en" sz="2400" dirty="0">
                <a:solidFill>
                  <a:srgbClr val="000000"/>
                </a:solidFill>
              </a:rPr>
              <a:t>Homepage: </a:t>
            </a:r>
            <a:r>
              <a:rPr lang="en" sz="2400" u="sng" dirty="0">
                <a:solidFill>
                  <a:schemeClr val="hlink"/>
                </a:solidFill>
                <a:hlinkClick r:id="rId3"/>
              </a:rPr>
              <a:t>https://www.raspberrypi.org/</a:t>
            </a:r>
            <a:r>
              <a:rPr lang="en" sz="2400" dirty="0">
                <a:solidFill>
                  <a:srgbClr val="000000"/>
                </a:solidFill>
              </a:rPr>
              <a:t> </a:t>
            </a:r>
          </a:p>
        </p:txBody>
      </p:sp>
      <p:sp>
        <p:nvSpPr>
          <p:cNvPr id="64" name="Shape 64"/>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5</a:t>
            </a:fld>
            <a:endParaRPr lang="en"/>
          </a:p>
        </p:txBody>
      </p:sp>
      <p:pic>
        <p:nvPicPr>
          <p:cNvPr id="5" name="Shape 79" descr="raspberry_pi_2-0.jpg"/>
          <p:cNvPicPr preferRelativeResize="0"/>
          <p:nvPr/>
        </p:nvPicPr>
        <p:blipFill>
          <a:blip r:embed="rId4">
            <a:alphaModFix/>
          </a:blip>
          <a:stretch>
            <a:fillRect/>
          </a:stretch>
        </p:blipFill>
        <p:spPr>
          <a:xfrm>
            <a:off x="5631772" y="8194"/>
            <a:ext cx="3512228" cy="2403534"/>
          </a:xfrm>
          <a:prstGeom prst="rect">
            <a:avLst/>
          </a:prstGeom>
          <a:noFill/>
          <a:ln>
            <a:noFill/>
          </a:ln>
        </p:spPr>
      </p:pic>
    </p:spTree>
    <p:extLst>
      <p:ext uri="{BB962C8B-B14F-4D97-AF65-F5344CB8AC3E}">
        <p14:creationId xmlns:p14="http://schemas.microsoft.com/office/powerpoint/2010/main" val="3109239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Arduino</a:t>
            </a:r>
            <a:endParaRPr lang="en-US" dirty="0"/>
          </a:p>
        </p:txBody>
      </p:sp>
      <p:sp>
        <p:nvSpPr>
          <p:cNvPr id="3" name="Content Placeholder 2"/>
          <p:cNvSpPr>
            <a:spLocks noGrp="1"/>
          </p:cNvSpPr>
          <p:nvPr>
            <p:ph idx="1"/>
          </p:nvPr>
        </p:nvSpPr>
        <p:spPr>
          <a:xfrm>
            <a:off x="457200" y="1600201"/>
            <a:ext cx="8229600" cy="4669970"/>
          </a:xfrm>
        </p:spPr>
        <p:txBody>
          <a:bodyPr>
            <a:normAutofit fontScale="62500" lnSpcReduction="20000"/>
          </a:bodyPr>
          <a:lstStyle/>
          <a:p>
            <a:r>
              <a:rPr lang="en-US" dirty="0" smtClean="0"/>
              <a:t>Open source specification for a programmable microcontroller.</a:t>
            </a:r>
          </a:p>
          <a:p>
            <a:r>
              <a:rPr lang="en-US" dirty="0" smtClean="0"/>
              <a:t>Started in 2003 in Italy.</a:t>
            </a:r>
          </a:p>
          <a:p>
            <a:r>
              <a:rPr lang="en-US" dirty="0" smtClean="0"/>
              <a:t>Main purpose is to interface with sensors and actuators via GPIO/I2C and SPI.</a:t>
            </a:r>
          </a:p>
          <a:p>
            <a:r>
              <a:rPr lang="en-US" dirty="0" smtClean="0"/>
              <a:t>CPUs: Atmel AVR, ARM Cortex, Intel Quark (x86)</a:t>
            </a:r>
          </a:p>
          <a:p>
            <a:r>
              <a:rPr lang="en-US" dirty="0" smtClean="0"/>
              <a:t>Does not run an operating systems!</a:t>
            </a:r>
          </a:p>
          <a:p>
            <a:r>
              <a:rPr lang="en-US" dirty="0" err="1" smtClean="0"/>
              <a:t>Arduino</a:t>
            </a:r>
            <a:r>
              <a:rPr lang="en-US" dirty="0" smtClean="0"/>
              <a:t> Uno R3:</a:t>
            </a:r>
          </a:p>
          <a:p>
            <a:pPr lvl="1"/>
            <a:r>
              <a:rPr lang="en-US" dirty="0" smtClean="0"/>
              <a:t>CPU: ATmega328P @ 16 MHz</a:t>
            </a:r>
          </a:p>
          <a:p>
            <a:pPr lvl="1"/>
            <a:r>
              <a:rPr lang="en-US" dirty="0" smtClean="0"/>
              <a:t>Flash memory: 32 </a:t>
            </a:r>
            <a:r>
              <a:rPr lang="en-US" dirty="0" err="1"/>
              <a:t>k</a:t>
            </a:r>
            <a:r>
              <a:rPr lang="en-US" dirty="0" err="1" smtClean="0"/>
              <a:t>B</a:t>
            </a:r>
            <a:endParaRPr lang="en-US" dirty="0" smtClean="0"/>
          </a:p>
          <a:p>
            <a:pPr lvl="1"/>
            <a:r>
              <a:rPr lang="en-US" dirty="0" smtClean="0"/>
              <a:t>SRAM: 2 </a:t>
            </a:r>
            <a:r>
              <a:rPr lang="en-US" dirty="0" err="1" smtClean="0"/>
              <a:t>kB</a:t>
            </a:r>
            <a:endParaRPr lang="en-US" dirty="0" smtClean="0"/>
          </a:p>
          <a:p>
            <a:pPr lvl="1"/>
            <a:r>
              <a:rPr lang="en-US" dirty="0" smtClean="0"/>
              <a:t>Interface: GPIO, UART, SPI, I2C.</a:t>
            </a:r>
          </a:p>
          <a:p>
            <a:pPr lvl="1"/>
            <a:r>
              <a:rPr lang="en-US" dirty="0" smtClean="0"/>
              <a:t>Size: 68 x 53 mm</a:t>
            </a:r>
          </a:p>
          <a:p>
            <a:pPr lvl="1"/>
            <a:r>
              <a:rPr lang="en-US" dirty="0" smtClean="0"/>
              <a:t>Power consumption: 225 </a:t>
            </a:r>
            <a:r>
              <a:rPr lang="en-US" dirty="0" err="1" smtClean="0"/>
              <a:t>mW</a:t>
            </a:r>
            <a:endParaRPr lang="en-US" dirty="0" smtClean="0"/>
          </a:p>
          <a:p>
            <a:pPr lvl="1"/>
            <a:r>
              <a:rPr lang="en-US" dirty="0" err="1" smtClean="0"/>
              <a:t>Arduinio</a:t>
            </a:r>
            <a:r>
              <a:rPr lang="en-US" dirty="0" smtClean="0"/>
              <a:t> Pro Mini: 15 </a:t>
            </a:r>
            <a:r>
              <a:rPr lang="en-US" dirty="0" err="1" smtClean="0"/>
              <a:t>μW</a:t>
            </a:r>
            <a:r>
              <a:rPr lang="en-US" dirty="0" smtClean="0"/>
              <a:t> - 12 </a:t>
            </a:r>
            <a:r>
              <a:rPr lang="en-US" dirty="0" err="1" smtClean="0"/>
              <a:t>mW</a:t>
            </a:r>
            <a:r>
              <a:rPr lang="en-US" dirty="0"/>
              <a:t/>
            </a:r>
            <a:br>
              <a:rPr lang="en-US" dirty="0"/>
            </a:br>
            <a:r>
              <a:rPr lang="en-US" dirty="0" smtClean="0"/>
              <a:t>(4 years on a 9V battery)</a:t>
            </a:r>
          </a:p>
          <a:p>
            <a:r>
              <a:rPr lang="en-US" dirty="0" smtClean="0"/>
              <a:t>Homepage: </a:t>
            </a:r>
            <a:r>
              <a:rPr lang="en-US" dirty="0" smtClean="0">
                <a:hlinkClick r:id="rId2"/>
              </a:rPr>
              <a:t>https://www.arduino.cc/</a:t>
            </a:r>
            <a:r>
              <a:rPr lang="en-US" dirty="0" smtClean="0"/>
              <a:t> </a:t>
            </a:r>
          </a:p>
          <a:p>
            <a:pPr lvl="1"/>
            <a:endParaRPr lang="en-US" dirty="0" smtClean="0"/>
          </a:p>
          <a:p>
            <a:endParaRPr lang="en-US" dirty="0" smtClean="0"/>
          </a:p>
          <a:p>
            <a:endParaRPr lang="en-US" dirty="0"/>
          </a:p>
        </p:txBody>
      </p:sp>
      <p:pic>
        <p:nvPicPr>
          <p:cNvPr id="4" name="Picture 3"/>
          <p:cNvPicPr>
            <a:picLocks noChangeAspect="1"/>
          </p:cNvPicPr>
          <p:nvPr/>
        </p:nvPicPr>
        <p:blipFill>
          <a:blip r:embed="rId3"/>
          <a:stretch>
            <a:fillRect/>
          </a:stretch>
        </p:blipFill>
        <p:spPr>
          <a:xfrm>
            <a:off x="7086600" y="152400"/>
            <a:ext cx="1939937" cy="1320235"/>
          </a:xfrm>
          <a:prstGeom prst="rect">
            <a:avLst/>
          </a:prstGeom>
        </p:spPr>
      </p:pic>
      <p:pic>
        <p:nvPicPr>
          <p:cNvPr id="5" name="Picture 4"/>
          <p:cNvPicPr>
            <a:picLocks noChangeAspect="1"/>
          </p:cNvPicPr>
          <p:nvPr/>
        </p:nvPicPr>
        <p:blipFill>
          <a:blip r:embed="rId4"/>
          <a:stretch>
            <a:fillRect/>
          </a:stretch>
        </p:blipFill>
        <p:spPr>
          <a:xfrm>
            <a:off x="5934376" y="3185886"/>
            <a:ext cx="2304448" cy="3238500"/>
          </a:xfrm>
          <a:prstGeom prst="rect">
            <a:avLst/>
          </a:prstGeom>
        </p:spPr>
      </p:pic>
    </p:spTree>
    <p:extLst>
      <p:ext uri="{BB962C8B-B14F-4D97-AF65-F5344CB8AC3E}">
        <p14:creationId xmlns:p14="http://schemas.microsoft.com/office/powerpoint/2010/main" val="1363085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477000" y="4318000"/>
            <a:ext cx="2540000" cy="2540000"/>
          </a:xfrm>
          <a:prstGeom prst="rect">
            <a:avLst/>
          </a:prstGeom>
        </p:spPr>
      </p:pic>
      <p:sp>
        <p:nvSpPr>
          <p:cNvPr id="2" name="Title 1"/>
          <p:cNvSpPr>
            <a:spLocks noGrp="1"/>
          </p:cNvSpPr>
          <p:nvPr>
            <p:ph type="title"/>
          </p:nvPr>
        </p:nvSpPr>
        <p:spPr/>
        <p:txBody>
          <a:bodyPr/>
          <a:lstStyle/>
          <a:p>
            <a:r>
              <a:rPr lang="en-US" dirty="0" smtClean="0"/>
              <a:t>ESP8266</a:t>
            </a:r>
            <a:endParaRPr lang="en-US" dirty="0"/>
          </a:p>
        </p:txBody>
      </p:sp>
      <p:sp>
        <p:nvSpPr>
          <p:cNvPr id="3" name="Content Placeholder 2"/>
          <p:cNvSpPr>
            <a:spLocks noGrp="1"/>
          </p:cNvSpPr>
          <p:nvPr>
            <p:ph idx="1"/>
          </p:nvPr>
        </p:nvSpPr>
        <p:spPr>
          <a:xfrm>
            <a:off x="457200" y="1600200"/>
            <a:ext cx="7010400" cy="4525963"/>
          </a:xfrm>
        </p:spPr>
        <p:txBody>
          <a:bodyPr>
            <a:normAutofit fontScale="70000" lnSpcReduction="20000"/>
          </a:bodyPr>
          <a:lstStyle/>
          <a:p>
            <a:r>
              <a:rPr lang="en-US" dirty="0" smtClean="0"/>
              <a:t>Low-cost microcontroller including </a:t>
            </a:r>
            <a:r>
              <a:rPr lang="en-US" dirty="0"/>
              <a:t>full TCP/IP </a:t>
            </a:r>
            <a:r>
              <a:rPr lang="en-US" dirty="0" smtClean="0"/>
              <a:t>stack.</a:t>
            </a:r>
          </a:p>
          <a:p>
            <a:r>
              <a:rPr lang="en-US" dirty="0" smtClean="0"/>
              <a:t>Produced </a:t>
            </a:r>
            <a:r>
              <a:rPr lang="en-US" dirty="0"/>
              <a:t>by Shanghai-based Chinese manufacturer, </a:t>
            </a:r>
            <a:r>
              <a:rPr lang="en-US" dirty="0" err="1"/>
              <a:t>Espressif</a:t>
            </a:r>
            <a:r>
              <a:rPr lang="en-US" dirty="0"/>
              <a:t> Systems</a:t>
            </a:r>
            <a:r>
              <a:rPr lang="en-US" dirty="0" smtClean="0"/>
              <a:t>.</a:t>
            </a:r>
            <a:endParaRPr lang="en-US" dirty="0"/>
          </a:p>
          <a:p>
            <a:r>
              <a:rPr lang="en-US" dirty="0" smtClean="0"/>
              <a:t>CPU: 32</a:t>
            </a:r>
            <a:r>
              <a:rPr lang="en-US" dirty="0"/>
              <a:t>-bit RISC </a:t>
            </a:r>
            <a:r>
              <a:rPr lang="en-US" dirty="0" err="1" smtClean="0"/>
              <a:t>Tensilica</a:t>
            </a:r>
            <a:r>
              <a:rPr lang="en-US" dirty="0" smtClean="0"/>
              <a:t> </a:t>
            </a:r>
            <a:r>
              <a:rPr lang="en-US" dirty="0" err="1"/>
              <a:t>Xtensa</a:t>
            </a:r>
            <a:r>
              <a:rPr lang="en-US" dirty="0"/>
              <a:t> L106 </a:t>
            </a:r>
            <a:r>
              <a:rPr lang="en-US" dirty="0" smtClean="0"/>
              <a:t>@ 80 MHz</a:t>
            </a:r>
            <a:endParaRPr lang="en-US" dirty="0"/>
          </a:p>
          <a:p>
            <a:r>
              <a:rPr lang="en-US" dirty="0" smtClean="0"/>
              <a:t>RAM: 64 </a:t>
            </a:r>
            <a:r>
              <a:rPr lang="en-US" dirty="0" err="1" smtClean="0"/>
              <a:t>kB</a:t>
            </a:r>
            <a:r>
              <a:rPr lang="en-US" dirty="0" smtClean="0"/>
              <a:t> for instructions; 96 </a:t>
            </a:r>
            <a:r>
              <a:rPr lang="en-US" dirty="0" err="1" smtClean="0"/>
              <a:t>kB</a:t>
            </a:r>
            <a:r>
              <a:rPr lang="en-US" dirty="0" smtClean="0"/>
              <a:t> </a:t>
            </a:r>
            <a:r>
              <a:rPr lang="en-US" dirty="0"/>
              <a:t>of </a:t>
            </a:r>
            <a:r>
              <a:rPr lang="en-US" dirty="0" smtClean="0"/>
              <a:t>data.</a:t>
            </a:r>
            <a:endParaRPr lang="en-US" dirty="0"/>
          </a:p>
          <a:p>
            <a:r>
              <a:rPr lang="en-US" dirty="0" err="1" smtClean="0"/>
              <a:t>WiFi</a:t>
            </a:r>
            <a:r>
              <a:rPr lang="en-US" dirty="0" smtClean="0"/>
              <a:t>:</a:t>
            </a:r>
          </a:p>
          <a:p>
            <a:pPr lvl="1"/>
            <a:r>
              <a:rPr lang="en-US" dirty="0" smtClean="0"/>
              <a:t>IEEE </a:t>
            </a:r>
            <a:r>
              <a:rPr lang="en-US" dirty="0"/>
              <a:t>802.11 b/g/</a:t>
            </a:r>
            <a:r>
              <a:rPr lang="en-US" dirty="0" smtClean="0"/>
              <a:t>n</a:t>
            </a:r>
            <a:endParaRPr lang="en-US" dirty="0"/>
          </a:p>
          <a:p>
            <a:pPr lvl="1"/>
            <a:r>
              <a:rPr lang="en-US" dirty="0" smtClean="0"/>
              <a:t>WEP </a:t>
            </a:r>
            <a:r>
              <a:rPr lang="en-US" dirty="0"/>
              <a:t>or WPA/WPA2 authentication, or open </a:t>
            </a:r>
            <a:r>
              <a:rPr lang="en-US" dirty="0" smtClean="0"/>
              <a:t>networks.</a:t>
            </a:r>
            <a:endParaRPr lang="en-US" dirty="0"/>
          </a:p>
          <a:p>
            <a:r>
              <a:rPr lang="en-US" dirty="0" smtClean="0"/>
              <a:t>Interface: 16 </a:t>
            </a:r>
            <a:r>
              <a:rPr lang="en-US" dirty="0"/>
              <a:t>GPIO </a:t>
            </a:r>
            <a:r>
              <a:rPr lang="en-US" dirty="0" smtClean="0"/>
              <a:t>pins, SPI, I2C, UART, 10</a:t>
            </a:r>
            <a:r>
              <a:rPr lang="en-US" dirty="0"/>
              <a:t>-bit </a:t>
            </a:r>
            <a:r>
              <a:rPr lang="en-US" dirty="0" smtClean="0"/>
              <a:t>ADC.</a:t>
            </a:r>
          </a:p>
          <a:p>
            <a:r>
              <a:rPr lang="en-US" dirty="0" smtClean="0"/>
              <a:t>Power consumption: 250 </a:t>
            </a:r>
            <a:r>
              <a:rPr lang="en-US" dirty="0" err="1"/>
              <a:t>μW</a:t>
            </a:r>
            <a:r>
              <a:rPr lang="en-US" dirty="0"/>
              <a:t> </a:t>
            </a:r>
            <a:r>
              <a:rPr lang="en-US" dirty="0" smtClean="0"/>
              <a:t>to 660 </a:t>
            </a:r>
            <a:r>
              <a:rPr lang="en-US" dirty="0" err="1" smtClean="0"/>
              <a:t>mW</a:t>
            </a:r>
            <a:endParaRPr lang="en-US" dirty="0" smtClean="0"/>
          </a:p>
          <a:p>
            <a:r>
              <a:rPr lang="en-US" dirty="0" smtClean="0"/>
              <a:t>Size: 25 x 15 mm</a:t>
            </a:r>
            <a:endParaRPr lang="en-US" dirty="0"/>
          </a:p>
        </p:txBody>
      </p:sp>
    </p:spTree>
    <p:extLst>
      <p:ext uri="{BB962C8B-B14F-4D97-AF65-F5344CB8AC3E}">
        <p14:creationId xmlns:p14="http://schemas.microsoft.com/office/powerpoint/2010/main" val="115580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Current/Voltage</a:t>
            </a:r>
            <a:endParaRPr lang="en-US" dirty="0"/>
          </a:p>
        </p:txBody>
      </p:sp>
      <p:sp>
        <p:nvSpPr>
          <p:cNvPr id="3" name="Content Placeholder 2"/>
          <p:cNvSpPr>
            <a:spLocks noGrp="1"/>
          </p:cNvSpPr>
          <p:nvPr>
            <p:ph idx="1"/>
          </p:nvPr>
        </p:nvSpPr>
        <p:spPr>
          <a:xfrm>
            <a:off x="457200" y="1600200"/>
            <a:ext cx="6515510" cy="4525963"/>
          </a:xfrm>
        </p:spPr>
        <p:txBody>
          <a:bodyPr>
            <a:normAutofit fontScale="85000" lnSpcReduction="20000"/>
          </a:bodyPr>
          <a:lstStyle/>
          <a:p>
            <a:r>
              <a:rPr lang="en-US" dirty="0" smtClean="0"/>
              <a:t>Electronic devices depend on the  movement of electrons.</a:t>
            </a:r>
          </a:p>
          <a:p>
            <a:r>
              <a:rPr lang="en-US" dirty="0" smtClean="0"/>
              <a:t>The amount of electrons moving from one molecule to another is called </a:t>
            </a:r>
            <a:r>
              <a:rPr lang="en-US" b="1" dirty="0" smtClean="0"/>
              <a:t>Current</a:t>
            </a:r>
            <a:r>
              <a:rPr lang="en-US" dirty="0" smtClean="0"/>
              <a:t> which is measured in </a:t>
            </a:r>
            <a:r>
              <a:rPr lang="en-US" b="1" dirty="0" smtClean="0"/>
              <a:t>Amps.</a:t>
            </a:r>
            <a:endParaRPr lang="en-US" dirty="0" smtClean="0"/>
          </a:p>
          <a:p>
            <a:r>
              <a:rPr lang="en-US" dirty="0" smtClean="0"/>
              <a:t>The difference in potential (the number of free electrons) between two points is called </a:t>
            </a:r>
            <a:r>
              <a:rPr lang="en-US" b="1" dirty="0" smtClean="0"/>
              <a:t>Electromotive Force</a:t>
            </a:r>
            <a:r>
              <a:rPr lang="en-US" dirty="0" smtClean="0"/>
              <a:t> (EMF) which is measured in </a:t>
            </a:r>
            <a:r>
              <a:rPr lang="en-US" b="1" dirty="0" smtClean="0"/>
              <a:t>Volts.</a:t>
            </a:r>
          </a:p>
          <a:p>
            <a:r>
              <a:rPr lang="en-US" dirty="0" smtClean="0"/>
              <a:t>Plumbing analogy: voltage is equivalent to the water pressure, the current is equivalent to the flow rate</a:t>
            </a:r>
            <a:r>
              <a:rPr lang="en-US" dirty="0"/>
              <a:t>.</a:t>
            </a:r>
            <a:endParaRPr lang="en-US" dirty="0" smtClean="0"/>
          </a:p>
        </p:txBody>
      </p:sp>
      <p:grpSp>
        <p:nvGrpSpPr>
          <p:cNvPr id="22" name="Group 21"/>
          <p:cNvGrpSpPr/>
          <p:nvPr/>
        </p:nvGrpSpPr>
        <p:grpSpPr>
          <a:xfrm>
            <a:off x="7701935" y="2097548"/>
            <a:ext cx="1235594" cy="2618644"/>
            <a:chOff x="7701935" y="2097548"/>
            <a:chExt cx="1235594" cy="2618644"/>
          </a:xfrm>
        </p:grpSpPr>
        <p:cxnSp>
          <p:nvCxnSpPr>
            <p:cNvPr id="5" name="Straight Connector 4"/>
            <p:cNvCxnSpPr/>
            <p:nvPr/>
          </p:nvCxnSpPr>
          <p:spPr>
            <a:xfrm>
              <a:off x="7980516" y="2097548"/>
              <a:ext cx="0" cy="11962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7977230" y="3519934"/>
              <a:ext cx="0" cy="11962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7718323" y="3293806"/>
              <a:ext cx="540774" cy="98323"/>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7792060" y="3515032"/>
              <a:ext cx="38509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7701935" y="2933280"/>
              <a:ext cx="300082" cy="369332"/>
            </a:xfrm>
            <a:prstGeom prst="rect">
              <a:avLst/>
            </a:prstGeom>
            <a:noFill/>
          </p:spPr>
          <p:txBody>
            <a:bodyPr wrap="none" rtlCol="0">
              <a:spAutoFit/>
            </a:bodyPr>
            <a:lstStyle/>
            <a:p>
              <a:r>
                <a:rPr lang="en-US" dirty="0" smtClean="0"/>
                <a:t>+</a:t>
              </a:r>
              <a:endParaRPr lang="en-US" dirty="0"/>
            </a:p>
          </p:txBody>
        </p:sp>
        <p:sp>
          <p:nvSpPr>
            <p:cNvPr id="14" name="TextBox 13"/>
            <p:cNvSpPr txBox="1"/>
            <p:nvPr/>
          </p:nvSpPr>
          <p:spPr>
            <a:xfrm>
              <a:off x="7706843" y="3446216"/>
              <a:ext cx="255336" cy="369332"/>
            </a:xfrm>
            <a:prstGeom prst="rect">
              <a:avLst/>
            </a:prstGeom>
            <a:noFill/>
          </p:spPr>
          <p:txBody>
            <a:bodyPr wrap="none" rtlCol="0">
              <a:spAutoFit/>
            </a:bodyPr>
            <a:lstStyle/>
            <a:p>
              <a:r>
                <a:rPr lang="en-US" dirty="0"/>
                <a:t>-</a:t>
              </a:r>
            </a:p>
          </p:txBody>
        </p:sp>
        <p:cxnSp>
          <p:nvCxnSpPr>
            <p:cNvPr id="16" name="Straight Arrow Connector 15"/>
            <p:cNvCxnSpPr/>
            <p:nvPr/>
          </p:nvCxnSpPr>
          <p:spPr>
            <a:xfrm>
              <a:off x="8455742" y="3031613"/>
              <a:ext cx="0" cy="783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8504899" y="3208590"/>
              <a:ext cx="432630" cy="369332"/>
            </a:xfrm>
            <a:prstGeom prst="rect">
              <a:avLst/>
            </a:prstGeom>
            <a:noFill/>
          </p:spPr>
          <p:txBody>
            <a:bodyPr wrap="none" rtlCol="0">
              <a:spAutoFit/>
            </a:bodyPr>
            <a:lstStyle/>
            <a:p>
              <a:r>
                <a:rPr lang="en-US" dirty="0" smtClean="0"/>
                <a:t>5V</a:t>
              </a:r>
              <a:endParaRPr lang="en-US" dirty="0"/>
            </a:p>
          </p:txBody>
        </p:sp>
        <p:cxnSp>
          <p:nvCxnSpPr>
            <p:cNvPr id="19" name="Straight Arrow Connector 18"/>
            <p:cNvCxnSpPr/>
            <p:nvPr/>
          </p:nvCxnSpPr>
          <p:spPr>
            <a:xfrm>
              <a:off x="8091949" y="3957478"/>
              <a:ext cx="0" cy="5109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8124718" y="4008918"/>
              <a:ext cx="435223" cy="369332"/>
            </a:xfrm>
            <a:prstGeom prst="rect">
              <a:avLst/>
            </a:prstGeom>
            <a:noFill/>
          </p:spPr>
          <p:txBody>
            <a:bodyPr wrap="none" rtlCol="0">
              <a:spAutoFit/>
            </a:bodyPr>
            <a:lstStyle/>
            <a:p>
              <a:r>
                <a:rPr lang="en-US" dirty="0" smtClean="0"/>
                <a:t>2</a:t>
              </a:r>
              <a:r>
                <a:rPr lang="en-US" dirty="0"/>
                <a:t>A</a:t>
              </a:r>
            </a:p>
          </p:txBody>
        </p:sp>
      </p:grpSp>
    </p:spTree>
    <p:extLst>
      <p:ext uri="{BB962C8B-B14F-4D97-AF65-F5344CB8AC3E}">
        <p14:creationId xmlns:p14="http://schemas.microsoft.com/office/powerpoint/2010/main" val="85459280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Electronic Circuit</a:t>
            </a:r>
            <a:endParaRPr lang="en-US" dirty="0"/>
          </a:p>
        </p:txBody>
      </p:sp>
      <p:sp>
        <p:nvSpPr>
          <p:cNvPr id="3" name="Content Placeholder 2"/>
          <p:cNvSpPr>
            <a:spLocks noGrp="1"/>
          </p:cNvSpPr>
          <p:nvPr>
            <p:ph idx="1"/>
          </p:nvPr>
        </p:nvSpPr>
        <p:spPr>
          <a:xfrm>
            <a:off x="457200" y="1600201"/>
            <a:ext cx="8229600" cy="1955800"/>
          </a:xfrm>
        </p:spPr>
        <p:txBody>
          <a:bodyPr>
            <a:normAutofit fontScale="85000" lnSpcReduction="10000"/>
          </a:bodyPr>
          <a:lstStyle/>
          <a:p>
            <a:r>
              <a:rPr lang="en-US" dirty="0" smtClean="0"/>
              <a:t>Electrons flow from the negative terminal of the battery through the circuit to the positive terminal.</a:t>
            </a:r>
          </a:p>
          <a:p>
            <a:r>
              <a:rPr lang="en-US" dirty="0" smtClean="0"/>
              <a:t>There needs to be a complete circuit for current to flow.</a:t>
            </a:r>
            <a:endParaRPr lang="en-US" dirty="0"/>
          </a:p>
        </p:txBody>
      </p:sp>
      <p:sp>
        <p:nvSpPr>
          <p:cNvPr id="7" name="TextBox 6"/>
          <p:cNvSpPr txBox="1"/>
          <p:nvPr/>
        </p:nvSpPr>
        <p:spPr>
          <a:xfrm>
            <a:off x="1263638" y="5750309"/>
            <a:ext cx="2061472" cy="646331"/>
          </a:xfrm>
          <a:prstGeom prst="rect">
            <a:avLst/>
          </a:prstGeom>
          <a:noFill/>
        </p:spPr>
        <p:txBody>
          <a:bodyPr wrap="square" rtlCol="0">
            <a:spAutoFit/>
          </a:bodyPr>
          <a:lstStyle/>
          <a:p>
            <a:pPr algn="ctr"/>
            <a:r>
              <a:rPr lang="en-US" dirty="0" smtClean="0"/>
              <a:t>No curren</a:t>
            </a:r>
            <a:r>
              <a:rPr lang="en-US" dirty="0"/>
              <a:t>t</a:t>
            </a:r>
            <a:r>
              <a:rPr lang="en-US" dirty="0" smtClean="0"/>
              <a:t/>
            </a:r>
            <a:br>
              <a:rPr lang="en-US" dirty="0" smtClean="0"/>
            </a:br>
            <a:r>
              <a:rPr lang="en-US" dirty="0" smtClean="0"/>
              <a:t>Light is off</a:t>
            </a:r>
            <a:endParaRPr lang="en-US" dirty="0"/>
          </a:p>
        </p:txBody>
      </p:sp>
      <p:sp>
        <p:nvSpPr>
          <p:cNvPr id="8" name="TextBox 7"/>
          <p:cNvSpPr txBox="1"/>
          <p:nvPr/>
        </p:nvSpPr>
        <p:spPr>
          <a:xfrm>
            <a:off x="5188823" y="5750309"/>
            <a:ext cx="2639813" cy="646331"/>
          </a:xfrm>
          <a:prstGeom prst="rect">
            <a:avLst/>
          </a:prstGeom>
          <a:noFill/>
        </p:spPr>
        <p:txBody>
          <a:bodyPr wrap="square" rtlCol="0">
            <a:spAutoFit/>
          </a:bodyPr>
          <a:lstStyle/>
          <a:p>
            <a:pPr algn="ctr"/>
            <a:r>
              <a:rPr lang="en-US" dirty="0" smtClean="0"/>
              <a:t>Current will flow</a:t>
            </a:r>
            <a:endParaRPr lang="en-US" dirty="0"/>
          </a:p>
          <a:p>
            <a:pPr algn="ctr"/>
            <a:r>
              <a:rPr lang="en-US" dirty="0" smtClean="0"/>
              <a:t>Light is on</a:t>
            </a:r>
          </a:p>
        </p:txBody>
      </p:sp>
      <p:grpSp>
        <p:nvGrpSpPr>
          <p:cNvPr id="52" name="Group 51"/>
          <p:cNvGrpSpPr/>
          <p:nvPr/>
        </p:nvGrpSpPr>
        <p:grpSpPr>
          <a:xfrm>
            <a:off x="5474917" y="3714774"/>
            <a:ext cx="2035285" cy="1646904"/>
            <a:chOff x="4999695" y="3736258"/>
            <a:chExt cx="2035285" cy="1646904"/>
          </a:xfrm>
        </p:grpSpPr>
        <p:cxnSp>
          <p:nvCxnSpPr>
            <p:cNvPr id="36" name="Straight Connector 35"/>
            <p:cNvCxnSpPr/>
            <p:nvPr/>
          </p:nvCxnSpPr>
          <p:spPr>
            <a:xfrm>
              <a:off x="5259939" y="3736258"/>
              <a:ext cx="18338" cy="70364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5274990" y="4666031"/>
              <a:ext cx="3286" cy="71713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5016083" y="4439903"/>
              <a:ext cx="540774" cy="98323"/>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p:cNvCxnSpPr/>
            <p:nvPr/>
          </p:nvCxnSpPr>
          <p:spPr>
            <a:xfrm>
              <a:off x="5089820" y="4661129"/>
              <a:ext cx="38509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4999695" y="4079377"/>
              <a:ext cx="300082" cy="369332"/>
            </a:xfrm>
            <a:prstGeom prst="rect">
              <a:avLst/>
            </a:prstGeom>
            <a:noFill/>
          </p:spPr>
          <p:txBody>
            <a:bodyPr wrap="none" rtlCol="0">
              <a:spAutoFit/>
            </a:bodyPr>
            <a:lstStyle/>
            <a:p>
              <a:r>
                <a:rPr lang="en-US" dirty="0" smtClean="0"/>
                <a:t>+</a:t>
              </a:r>
              <a:endParaRPr lang="en-US" dirty="0"/>
            </a:p>
          </p:txBody>
        </p:sp>
        <p:sp>
          <p:nvSpPr>
            <p:cNvPr id="41" name="TextBox 40"/>
            <p:cNvSpPr txBox="1"/>
            <p:nvPr/>
          </p:nvSpPr>
          <p:spPr>
            <a:xfrm>
              <a:off x="5004603" y="4592313"/>
              <a:ext cx="255336" cy="369332"/>
            </a:xfrm>
            <a:prstGeom prst="rect">
              <a:avLst/>
            </a:prstGeom>
            <a:noFill/>
          </p:spPr>
          <p:txBody>
            <a:bodyPr wrap="none" rtlCol="0">
              <a:spAutoFit/>
            </a:bodyPr>
            <a:lstStyle/>
            <a:p>
              <a:r>
                <a:rPr lang="en-US" dirty="0"/>
                <a:t>-</a:t>
              </a:r>
            </a:p>
          </p:txBody>
        </p:sp>
        <p:sp>
          <p:nvSpPr>
            <p:cNvPr id="42" name="Oval 41"/>
            <p:cNvSpPr/>
            <p:nvPr/>
          </p:nvSpPr>
          <p:spPr>
            <a:xfrm>
              <a:off x="6387690" y="4219672"/>
              <a:ext cx="647290" cy="651839"/>
            </a:xfrm>
            <a:prstGeom prst="ellipse">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 name="Straight Connector 42"/>
            <p:cNvCxnSpPr>
              <a:stCxn id="42" idx="7"/>
              <a:endCxn id="42" idx="3"/>
            </p:cNvCxnSpPr>
            <p:nvPr/>
          </p:nvCxnSpPr>
          <p:spPr>
            <a:xfrm flipH="1">
              <a:off x="6482483" y="4315132"/>
              <a:ext cx="457704" cy="4609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a:stCxn id="42" idx="1"/>
              <a:endCxn id="42" idx="5"/>
            </p:cNvCxnSpPr>
            <p:nvPr/>
          </p:nvCxnSpPr>
          <p:spPr>
            <a:xfrm>
              <a:off x="6482483" y="4315132"/>
              <a:ext cx="457704" cy="4609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Elbow Connector 44"/>
            <p:cNvCxnSpPr>
              <a:stCxn id="42" idx="4"/>
            </p:cNvCxnSpPr>
            <p:nvPr/>
          </p:nvCxnSpPr>
          <p:spPr>
            <a:xfrm rot="5400000">
              <a:off x="5738981" y="4410807"/>
              <a:ext cx="511650" cy="1433059"/>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Elbow Connector 45"/>
            <p:cNvCxnSpPr>
              <a:endCxn id="42" idx="0"/>
            </p:cNvCxnSpPr>
            <p:nvPr/>
          </p:nvCxnSpPr>
          <p:spPr>
            <a:xfrm>
              <a:off x="5259939" y="3736258"/>
              <a:ext cx="1451396" cy="483414"/>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51" name="Group 50"/>
          <p:cNvGrpSpPr/>
          <p:nvPr/>
        </p:nvGrpSpPr>
        <p:grpSpPr>
          <a:xfrm>
            <a:off x="1321121" y="3693290"/>
            <a:ext cx="2035285" cy="1646903"/>
            <a:chOff x="2495747" y="3687097"/>
            <a:chExt cx="2035285" cy="1646903"/>
          </a:xfrm>
        </p:grpSpPr>
        <p:cxnSp>
          <p:nvCxnSpPr>
            <p:cNvPr id="10" name="Straight Connector 9"/>
            <p:cNvCxnSpPr/>
            <p:nvPr/>
          </p:nvCxnSpPr>
          <p:spPr>
            <a:xfrm>
              <a:off x="2755991" y="3687097"/>
              <a:ext cx="18338" cy="70364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771042" y="4616870"/>
              <a:ext cx="3286" cy="71713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2512135" y="4390742"/>
              <a:ext cx="540774" cy="98323"/>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2585872" y="4611968"/>
              <a:ext cx="38509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2495747" y="4030216"/>
              <a:ext cx="300082" cy="369332"/>
            </a:xfrm>
            <a:prstGeom prst="rect">
              <a:avLst/>
            </a:prstGeom>
            <a:noFill/>
          </p:spPr>
          <p:txBody>
            <a:bodyPr wrap="none" rtlCol="0">
              <a:spAutoFit/>
            </a:bodyPr>
            <a:lstStyle/>
            <a:p>
              <a:r>
                <a:rPr lang="en-US" dirty="0" smtClean="0"/>
                <a:t>+</a:t>
              </a:r>
              <a:endParaRPr lang="en-US" dirty="0"/>
            </a:p>
          </p:txBody>
        </p:sp>
        <p:sp>
          <p:nvSpPr>
            <p:cNvPr id="15" name="TextBox 14"/>
            <p:cNvSpPr txBox="1"/>
            <p:nvPr/>
          </p:nvSpPr>
          <p:spPr>
            <a:xfrm>
              <a:off x="2500655" y="4543152"/>
              <a:ext cx="255336" cy="369332"/>
            </a:xfrm>
            <a:prstGeom prst="rect">
              <a:avLst/>
            </a:prstGeom>
            <a:noFill/>
          </p:spPr>
          <p:txBody>
            <a:bodyPr wrap="none" rtlCol="0">
              <a:spAutoFit/>
            </a:bodyPr>
            <a:lstStyle/>
            <a:p>
              <a:r>
                <a:rPr lang="en-US" dirty="0"/>
                <a:t>-</a:t>
              </a:r>
            </a:p>
          </p:txBody>
        </p:sp>
        <p:sp>
          <p:nvSpPr>
            <p:cNvPr id="5" name="Oval 4"/>
            <p:cNvSpPr/>
            <p:nvPr/>
          </p:nvSpPr>
          <p:spPr>
            <a:xfrm>
              <a:off x="3883742" y="4170511"/>
              <a:ext cx="647290" cy="651839"/>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a:stCxn id="5" idx="7"/>
              <a:endCxn id="5" idx="3"/>
            </p:cNvCxnSpPr>
            <p:nvPr/>
          </p:nvCxnSpPr>
          <p:spPr>
            <a:xfrm flipH="1">
              <a:off x="3978535" y="4265971"/>
              <a:ext cx="457704" cy="4609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5" idx="1"/>
              <a:endCxn id="5" idx="5"/>
            </p:cNvCxnSpPr>
            <p:nvPr/>
          </p:nvCxnSpPr>
          <p:spPr>
            <a:xfrm>
              <a:off x="3978535" y="4265971"/>
              <a:ext cx="457704" cy="4609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Elbow Connector 31"/>
            <p:cNvCxnSpPr>
              <a:endCxn id="5" idx="0"/>
            </p:cNvCxnSpPr>
            <p:nvPr/>
          </p:nvCxnSpPr>
          <p:spPr>
            <a:xfrm>
              <a:off x="2755991" y="3687097"/>
              <a:ext cx="1451396" cy="483414"/>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a:stCxn id="5" idx="4"/>
            </p:cNvCxnSpPr>
            <p:nvPr/>
          </p:nvCxnSpPr>
          <p:spPr>
            <a:xfrm>
              <a:off x="4207387" y="4822350"/>
              <a:ext cx="0" cy="51165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912218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45600</TotalTime>
  <Words>3932</Words>
  <Application>Microsoft Macintosh PowerPoint</Application>
  <PresentationFormat>On-screen Show (4:3)</PresentationFormat>
  <Paragraphs>591</Paragraphs>
  <Slides>49</Slides>
  <Notes>3</Notes>
  <HiddenSlides>3</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49</vt:i4>
      </vt:variant>
    </vt:vector>
  </HeadingPairs>
  <TitlesOfParts>
    <vt:vector size="51" baseType="lpstr">
      <vt:lpstr>Office Theme</vt:lpstr>
      <vt:lpstr>Equation</vt:lpstr>
      <vt:lpstr>PowerPoint Presentation</vt:lpstr>
      <vt:lpstr>Agenda</vt:lpstr>
      <vt:lpstr>Internet of Things</vt:lpstr>
      <vt:lpstr>BeagleBoard</vt:lpstr>
      <vt:lpstr>Raspberry Pi</vt:lpstr>
      <vt:lpstr>Arduino</vt:lpstr>
      <vt:lpstr>ESP8266</vt:lpstr>
      <vt:lpstr>Current/Voltage</vt:lpstr>
      <vt:lpstr>Electronic Circuit</vt:lpstr>
      <vt:lpstr>Resistance</vt:lpstr>
      <vt:lpstr>Ohm’s Law</vt:lpstr>
      <vt:lpstr>Ohm’s Law: Example</vt:lpstr>
      <vt:lpstr>Open and Short Circuits</vt:lpstr>
      <vt:lpstr>LED and Resistance</vt:lpstr>
      <vt:lpstr>Capacitors</vt:lpstr>
      <vt:lpstr>Breadboards</vt:lpstr>
      <vt:lpstr>“Hello World” Electronics</vt:lpstr>
      <vt:lpstr>Push Button</vt:lpstr>
      <vt:lpstr>Debounce</vt:lpstr>
      <vt:lpstr>General Purpose Input/Output (GPIO)</vt:lpstr>
      <vt:lpstr>“Hello World” Arduino</vt:lpstr>
      <vt:lpstr>Pull-Up Resistor</vt:lpstr>
      <vt:lpstr>Arduino Sketches</vt:lpstr>
      <vt:lpstr>Arduino IDE</vt:lpstr>
      <vt:lpstr>Sketch for Button/LED Circuit</vt:lpstr>
      <vt:lpstr>Blinking LED</vt:lpstr>
      <vt:lpstr>Concurrent Jobs</vt:lpstr>
      <vt:lpstr>PowerPoint Presentation</vt:lpstr>
      <vt:lpstr>PowerPoint Presentation</vt:lpstr>
      <vt:lpstr>PowerPoint Presentation</vt:lpstr>
      <vt:lpstr>Two Blinking LEDs</vt:lpstr>
      <vt:lpstr>Pulse Width Modulation (PWM)</vt:lpstr>
      <vt:lpstr>Analog Data</vt:lpstr>
      <vt:lpstr>Button/LED Sketch using Interrupts</vt:lpstr>
      <vt:lpstr>Infrared Radiation</vt:lpstr>
      <vt:lpstr>IR Diode &amp; Receiver</vt:lpstr>
      <vt:lpstr>IR Signals</vt:lpstr>
      <vt:lpstr>PowerPoint Presentation</vt:lpstr>
      <vt:lpstr>Receiving an IR Signal</vt:lpstr>
      <vt:lpstr>Sending an IR Signal</vt:lpstr>
      <vt:lpstr>Cloud Demo</vt:lpstr>
      <vt:lpstr>Sensors</vt:lpstr>
      <vt:lpstr>Actuators/Displays</vt:lpstr>
      <vt:lpstr>Inter-Integrated Circuit (I2C)</vt:lpstr>
      <vt:lpstr>Serial Peripheral Interface (SPI)</vt:lpstr>
      <vt:lpstr>Universal Asynchronous Receiver Transmitter (UART)</vt:lpstr>
      <vt:lpstr>Comparison Peripheral I/O</vt:lpstr>
      <vt:lpstr>Misc</vt:lpstr>
      <vt:lpstr>Security</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Arno Puder</dc:creator>
  <cp:lastModifiedBy>Arno Puder</cp:lastModifiedBy>
  <cp:revision>158</cp:revision>
  <cp:lastPrinted>2017-05-01T02:30:33Z</cp:lastPrinted>
  <dcterms:created xsi:type="dcterms:W3CDTF">2017-04-16T18:11:17Z</dcterms:created>
  <dcterms:modified xsi:type="dcterms:W3CDTF">2017-07-30T20:52:03Z</dcterms:modified>
</cp:coreProperties>
</file>